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74" r:id="rId2"/>
    <p:sldId id="273" r:id="rId3"/>
    <p:sldId id="268" r:id="rId4"/>
    <p:sldId id="283" r:id="rId5"/>
    <p:sldId id="284" r:id="rId6"/>
    <p:sldId id="280" r:id="rId7"/>
    <p:sldId id="285" r:id="rId8"/>
    <p:sldId id="278" r:id="rId9"/>
    <p:sldId id="286" r:id="rId10"/>
    <p:sldId id="287" r:id="rId11"/>
    <p:sldId id="288" r:id="rId12"/>
    <p:sldId id="289" r:id="rId13"/>
    <p:sldId id="282" r:id="rId14"/>
    <p:sldId id="292" r:id="rId15"/>
    <p:sldId id="293" r:id="rId16"/>
    <p:sldId id="279" r:id="rId17"/>
    <p:sldId id="281" r:id="rId18"/>
    <p:sldId id="290" r:id="rId19"/>
    <p:sldId id="29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17" autoAdjust="0"/>
    <p:restoredTop sz="94249" autoAdjust="0"/>
  </p:normalViewPr>
  <p:slideViewPr>
    <p:cSldViewPr snapToGrid="0">
      <p:cViewPr varScale="1">
        <p:scale>
          <a:sx n="114" d="100"/>
          <a:sy n="114" d="100"/>
        </p:scale>
        <p:origin x="9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38374-C2BE-432C-B17A-0A2ADC715A51}" type="doc">
      <dgm:prSet loTypeId="urn:microsoft.com/office/officeart/2005/8/layout/arrow2" loCatId="process" qsTypeId="urn:microsoft.com/office/officeart/2005/8/quickstyle/simple4" qsCatId="simple" csTypeId="urn:microsoft.com/office/officeart/2005/8/colors/accent3_3" csCatId="accent3" phldr="1"/>
      <dgm:spPr/>
    </dgm:pt>
    <dgm:pt modelId="{BC54D5CB-EEA7-4532-8E2A-FB3DF3255685}">
      <dgm:prSet phldrT="[Text]"/>
      <dgm:spPr/>
      <dgm:t>
        <a:bodyPr/>
        <a:lstStyle/>
        <a:p>
          <a:r>
            <a:rPr lang="en-US" dirty="0"/>
            <a:t> Introduction to roles, evaluation &amp; selecting a speech topic</a:t>
          </a:r>
        </a:p>
      </dgm:t>
    </dgm:pt>
    <dgm:pt modelId="{E83A6A04-2A3E-4124-87CA-0EAF55C2D28E}" type="parTrans" cxnId="{B01C884B-B348-45B2-9B21-8E1F7C240CB5}">
      <dgm:prSet/>
      <dgm:spPr/>
      <dgm:t>
        <a:bodyPr/>
        <a:lstStyle/>
        <a:p>
          <a:endParaRPr lang="en-US"/>
        </a:p>
      </dgm:t>
    </dgm:pt>
    <dgm:pt modelId="{9A9D31EE-F602-419E-98F1-F290ED375D67}" type="sibTrans" cxnId="{B01C884B-B348-45B2-9B21-8E1F7C240CB5}">
      <dgm:prSet/>
      <dgm:spPr/>
      <dgm:t>
        <a:bodyPr/>
        <a:lstStyle/>
        <a:p>
          <a:endParaRPr lang="en-US"/>
        </a:p>
      </dgm:t>
    </dgm:pt>
    <dgm:pt modelId="{B5C8E127-13D0-4C50-A676-CBFFA6ACFB92}">
      <dgm:prSet phldrT="[Text]"/>
      <dgm:spPr/>
      <dgm:t>
        <a:bodyPr/>
        <a:lstStyle/>
        <a:p>
          <a:r>
            <a:rPr lang="en-US" dirty="0"/>
            <a:t>Organize a speech, give evaluations &amp; speech purpose &amp; master Table Topics</a:t>
          </a:r>
        </a:p>
      </dgm:t>
    </dgm:pt>
    <dgm:pt modelId="{52B261E5-4F0A-4D56-9912-259295EF94DD}" type="parTrans" cxnId="{2FF04F2B-2E55-47D2-A351-C0FC4D37CA43}">
      <dgm:prSet/>
      <dgm:spPr/>
      <dgm:t>
        <a:bodyPr/>
        <a:lstStyle/>
        <a:p>
          <a:endParaRPr lang="en-US"/>
        </a:p>
      </dgm:t>
    </dgm:pt>
    <dgm:pt modelId="{DF78A8AE-BD2A-46B7-8F1E-5089BBD6320A}" type="sibTrans" cxnId="{2FF04F2B-2E55-47D2-A351-C0FC4D37CA43}">
      <dgm:prSet/>
      <dgm:spPr/>
      <dgm:t>
        <a:bodyPr/>
        <a:lstStyle/>
        <a:p>
          <a:endParaRPr lang="en-US"/>
        </a:p>
      </dgm:t>
    </dgm:pt>
    <dgm:pt modelId="{4F27A734-1050-42D6-B60A-3F8EF89C0C67}">
      <dgm:prSet phldrT="[Text]"/>
      <dgm:spPr/>
      <dgm:t>
        <a:bodyPr/>
        <a:lstStyle/>
        <a:p>
          <a:r>
            <a:rPr lang="en-US" dirty="0"/>
            <a:t>Get to the point speeches, bring it all together &amp; Graduation </a:t>
          </a:r>
        </a:p>
      </dgm:t>
    </dgm:pt>
    <dgm:pt modelId="{19DE7896-D439-4097-BC89-E9F7A09018DA}" type="parTrans" cxnId="{5B5FC3DF-E040-4F18-81C9-00878C26ECE1}">
      <dgm:prSet/>
      <dgm:spPr/>
      <dgm:t>
        <a:bodyPr/>
        <a:lstStyle/>
        <a:p>
          <a:endParaRPr lang="en-US"/>
        </a:p>
      </dgm:t>
    </dgm:pt>
    <dgm:pt modelId="{5C5EF5D8-C528-4A08-8499-D2627AF92FB1}" type="sibTrans" cxnId="{5B5FC3DF-E040-4F18-81C9-00878C26ECE1}">
      <dgm:prSet/>
      <dgm:spPr/>
      <dgm:t>
        <a:bodyPr/>
        <a:lstStyle/>
        <a:p>
          <a:endParaRPr lang="en-US"/>
        </a:p>
      </dgm:t>
    </dgm:pt>
    <dgm:pt modelId="{C61EA328-D6B9-4982-990A-9CB8104FB368}">
      <dgm:prSet phldrT="[Text]"/>
      <dgm:spPr/>
      <dgm:t>
        <a:bodyPr/>
        <a:lstStyle/>
        <a:p>
          <a:r>
            <a:rPr lang="en-US" dirty="0"/>
            <a:t>Icebreakers, Introduction to Speech evaluations &amp;  speech organization</a:t>
          </a:r>
        </a:p>
      </dgm:t>
    </dgm:pt>
    <dgm:pt modelId="{E89597E2-81CD-4B0F-A2BA-D8000D1279EE}" type="parTrans" cxnId="{F8B4BDCB-D81D-40C8-BC2D-8AA21345FDD3}">
      <dgm:prSet/>
      <dgm:spPr/>
      <dgm:t>
        <a:bodyPr/>
        <a:lstStyle/>
        <a:p>
          <a:endParaRPr lang="en-US"/>
        </a:p>
      </dgm:t>
    </dgm:pt>
    <dgm:pt modelId="{284662BA-9831-4D21-846F-9B851C74BC01}" type="sibTrans" cxnId="{F8B4BDCB-D81D-40C8-BC2D-8AA21345FDD3}">
      <dgm:prSet/>
      <dgm:spPr/>
      <dgm:t>
        <a:bodyPr/>
        <a:lstStyle/>
        <a:p>
          <a:endParaRPr lang="en-US"/>
        </a:p>
      </dgm:t>
    </dgm:pt>
    <dgm:pt modelId="{925224CB-BAB5-4829-9F07-BDBBF78FBF26}" type="pres">
      <dgm:prSet presAssocID="{01438374-C2BE-432C-B17A-0A2ADC715A51}" presName="arrowDiagram" presStyleCnt="0">
        <dgm:presLayoutVars>
          <dgm:chMax val="5"/>
          <dgm:dir/>
          <dgm:resizeHandles val="exact"/>
        </dgm:presLayoutVars>
      </dgm:prSet>
      <dgm:spPr/>
    </dgm:pt>
    <dgm:pt modelId="{2A663D1D-AB30-4860-81E6-6916DA5FC639}" type="pres">
      <dgm:prSet presAssocID="{01438374-C2BE-432C-B17A-0A2ADC715A51}" presName="arrow" presStyleLbl="bgShp" presStyleIdx="0" presStyleCnt="1" custLinFactNeighborY="-362"/>
      <dgm:spPr/>
    </dgm:pt>
    <dgm:pt modelId="{634E1AC9-16AF-4E4D-AC6C-806E93154B5B}" type="pres">
      <dgm:prSet presAssocID="{01438374-C2BE-432C-B17A-0A2ADC715A51}" presName="arrowDiagram4" presStyleCnt="0"/>
      <dgm:spPr/>
    </dgm:pt>
    <dgm:pt modelId="{B1272D9F-9331-48B0-B0C3-750B3C64ED86}" type="pres">
      <dgm:prSet presAssocID="{BC54D5CB-EEA7-4532-8E2A-FB3DF3255685}" presName="bullet4a" presStyleLbl="node1" presStyleIdx="0" presStyleCnt="4"/>
      <dgm:spPr/>
    </dgm:pt>
    <dgm:pt modelId="{DE3CD163-4731-4EEC-8964-46AECE0746E4}" type="pres">
      <dgm:prSet presAssocID="{BC54D5CB-EEA7-4532-8E2A-FB3DF3255685}" presName="textBox4a" presStyleLbl="revTx" presStyleIdx="0" presStyleCnt="4" custLinFactNeighborX="8122" custLinFactNeighborY="3451">
        <dgm:presLayoutVars>
          <dgm:bulletEnabled val="1"/>
        </dgm:presLayoutVars>
      </dgm:prSet>
      <dgm:spPr/>
    </dgm:pt>
    <dgm:pt modelId="{F2CFF242-EC47-4580-A0CB-17C321B58F28}" type="pres">
      <dgm:prSet presAssocID="{C61EA328-D6B9-4982-990A-9CB8104FB368}" presName="bullet4b" presStyleLbl="node1" presStyleIdx="1" presStyleCnt="4"/>
      <dgm:spPr/>
    </dgm:pt>
    <dgm:pt modelId="{7779B27C-5C70-4051-BCD4-569504DA9226}" type="pres">
      <dgm:prSet presAssocID="{C61EA328-D6B9-4982-990A-9CB8104FB368}" presName="textBox4b" presStyleLbl="revTx" presStyleIdx="1" presStyleCnt="4" custScaleY="75140" custLinFactNeighborX="6241" custLinFactNeighborY="573">
        <dgm:presLayoutVars>
          <dgm:bulletEnabled val="1"/>
        </dgm:presLayoutVars>
      </dgm:prSet>
      <dgm:spPr/>
    </dgm:pt>
    <dgm:pt modelId="{C8A6F5C6-0601-4DF8-9E68-7C8519BC4191}" type="pres">
      <dgm:prSet presAssocID="{B5C8E127-13D0-4C50-A676-CBFFA6ACFB92}" presName="bullet4c" presStyleLbl="node1" presStyleIdx="2" presStyleCnt="4"/>
      <dgm:spPr/>
    </dgm:pt>
    <dgm:pt modelId="{0821BC4C-B381-4250-ADB4-9E08ECB3850E}" type="pres">
      <dgm:prSet presAssocID="{B5C8E127-13D0-4C50-A676-CBFFA6ACFB92}" presName="textBox4c" presStyleLbl="revTx" presStyleIdx="2" presStyleCnt="4" custScaleY="71495" custLinFactNeighborX="11808" custLinFactNeighborY="-40">
        <dgm:presLayoutVars>
          <dgm:bulletEnabled val="1"/>
        </dgm:presLayoutVars>
      </dgm:prSet>
      <dgm:spPr/>
    </dgm:pt>
    <dgm:pt modelId="{5D0848C1-15D4-4C6A-ABCD-25B3C9238230}" type="pres">
      <dgm:prSet presAssocID="{4F27A734-1050-42D6-B60A-3F8EF89C0C67}" presName="bullet4d" presStyleLbl="node1" presStyleIdx="3" presStyleCnt="4"/>
      <dgm:spPr/>
    </dgm:pt>
    <dgm:pt modelId="{43D9F1A5-E00A-4BDC-A070-91E1C91BAD7A}" type="pres">
      <dgm:prSet presAssocID="{4F27A734-1050-42D6-B60A-3F8EF89C0C67}" presName="textBox4d" presStyleLbl="revTx" presStyleIdx="3" presStyleCnt="4" custScaleY="45431">
        <dgm:presLayoutVars>
          <dgm:bulletEnabled val="1"/>
        </dgm:presLayoutVars>
      </dgm:prSet>
      <dgm:spPr/>
    </dgm:pt>
  </dgm:ptLst>
  <dgm:cxnLst>
    <dgm:cxn modelId="{796ABF0B-1FEA-43C7-8F2C-AC0948134DAE}" type="presOf" srcId="{C61EA328-D6B9-4982-990A-9CB8104FB368}" destId="{7779B27C-5C70-4051-BCD4-569504DA9226}" srcOrd="0" destOrd="0" presId="urn:microsoft.com/office/officeart/2005/8/layout/arrow2"/>
    <dgm:cxn modelId="{2FF04F2B-2E55-47D2-A351-C0FC4D37CA43}" srcId="{01438374-C2BE-432C-B17A-0A2ADC715A51}" destId="{B5C8E127-13D0-4C50-A676-CBFFA6ACFB92}" srcOrd="2" destOrd="0" parTransId="{52B261E5-4F0A-4D56-9912-259295EF94DD}" sibTransId="{DF78A8AE-BD2A-46B7-8F1E-5089BBD6320A}"/>
    <dgm:cxn modelId="{077A273E-4151-40B7-8356-C162F87E6F77}" type="presOf" srcId="{BC54D5CB-EEA7-4532-8E2A-FB3DF3255685}" destId="{DE3CD163-4731-4EEC-8964-46AECE0746E4}" srcOrd="0" destOrd="0" presId="urn:microsoft.com/office/officeart/2005/8/layout/arrow2"/>
    <dgm:cxn modelId="{B01C884B-B348-45B2-9B21-8E1F7C240CB5}" srcId="{01438374-C2BE-432C-B17A-0A2ADC715A51}" destId="{BC54D5CB-EEA7-4532-8E2A-FB3DF3255685}" srcOrd="0" destOrd="0" parTransId="{E83A6A04-2A3E-4124-87CA-0EAF55C2D28E}" sibTransId="{9A9D31EE-F602-419E-98F1-F290ED375D67}"/>
    <dgm:cxn modelId="{44D80756-2E85-49F7-9DD0-7E3B92DC4E73}" type="presOf" srcId="{01438374-C2BE-432C-B17A-0A2ADC715A51}" destId="{925224CB-BAB5-4829-9F07-BDBBF78FBF26}" srcOrd="0" destOrd="0" presId="urn:microsoft.com/office/officeart/2005/8/layout/arrow2"/>
    <dgm:cxn modelId="{F02C0ABA-DDD8-4A77-AC52-E0A20A945368}" type="presOf" srcId="{B5C8E127-13D0-4C50-A676-CBFFA6ACFB92}" destId="{0821BC4C-B381-4250-ADB4-9E08ECB3850E}" srcOrd="0" destOrd="0" presId="urn:microsoft.com/office/officeart/2005/8/layout/arrow2"/>
    <dgm:cxn modelId="{7D9D78CA-78E8-453B-AFA8-8D2FE780A17F}" type="presOf" srcId="{4F27A734-1050-42D6-B60A-3F8EF89C0C67}" destId="{43D9F1A5-E00A-4BDC-A070-91E1C91BAD7A}" srcOrd="0" destOrd="0" presId="urn:microsoft.com/office/officeart/2005/8/layout/arrow2"/>
    <dgm:cxn modelId="{F8B4BDCB-D81D-40C8-BC2D-8AA21345FDD3}" srcId="{01438374-C2BE-432C-B17A-0A2ADC715A51}" destId="{C61EA328-D6B9-4982-990A-9CB8104FB368}" srcOrd="1" destOrd="0" parTransId="{E89597E2-81CD-4B0F-A2BA-D8000D1279EE}" sibTransId="{284662BA-9831-4D21-846F-9B851C74BC01}"/>
    <dgm:cxn modelId="{5B5FC3DF-E040-4F18-81C9-00878C26ECE1}" srcId="{01438374-C2BE-432C-B17A-0A2ADC715A51}" destId="{4F27A734-1050-42D6-B60A-3F8EF89C0C67}" srcOrd="3" destOrd="0" parTransId="{19DE7896-D439-4097-BC89-E9F7A09018DA}" sibTransId="{5C5EF5D8-C528-4A08-8499-D2627AF92FB1}"/>
    <dgm:cxn modelId="{87CEB146-E1F9-45DC-8AB8-340D6AF28320}" type="presParOf" srcId="{925224CB-BAB5-4829-9F07-BDBBF78FBF26}" destId="{2A663D1D-AB30-4860-81E6-6916DA5FC639}" srcOrd="0" destOrd="0" presId="urn:microsoft.com/office/officeart/2005/8/layout/arrow2"/>
    <dgm:cxn modelId="{019D3FD8-CF60-420E-9E95-7189011BE67D}" type="presParOf" srcId="{925224CB-BAB5-4829-9F07-BDBBF78FBF26}" destId="{634E1AC9-16AF-4E4D-AC6C-806E93154B5B}" srcOrd="1" destOrd="0" presId="urn:microsoft.com/office/officeart/2005/8/layout/arrow2"/>
    <dgm:cxn modelId="{9CB38A0C-EF51-4821-92DF-3449CDE55D02}" type="presParOf" srcId="{634E1AC9-16AF-4E4D-AC6C-806E93154B5B}" destId="{B1272D9F-9331-48B0-B0C3-750B3C64ED86}" srcOrd="0" destOrd="0" presId="urn:microsoft.com/office/officeart/2005/8/layout/arrow2"/>
    <dgm:cxn modelId="{77AEB498-584C-4BC5-8B2F-706E018D081F}" type="presParOf" srcId="{634E1AC9-16AF-4E4D-AC6C-806E93154B5B}" destId="{DE3CD163-4731-4EEC-8964-46AECE0746E4}" srcOrd="1" destOrd="0" presId="urn:microsoft.com/office/officeart/2005/8/layout/arrow2"/>
    <dgm:cxn modelId="{81AA826A-E14B-4CB4-B9EF-4A1DD3EA3FF1}" type="presParOf" srcId="{634E1AC9-16AF-4E4D-AC6C-806E93154B5B}" destId="{F2CFF242-EC47-4580-A0CB-17C321B58F28}" srcOrd="2" destOrd="0" presId="urn:microsoft.com/office/officeart/2005/8/layout/arrow2"/>
    <dgm:cxn modelId="{72CA8419-4F9F-495C-B519-A9BAB9FF63F9}" type="presParOf" srcId="{634E1AC9-16AF-4E4D-AC6C-806E93154B5B}" destId="{7779B27C-5C70-4051-BCD4-569504DA9226}" srcOrd="3" destOrd="0" presId="urn:microsoft.com/office/officeart/2005/8/layout/arrow2"/>
    <dgm:cxn modelId="{F1E52DEB-8401-43B3-B492-14CDAD79D145}" type="presParOf" srcId="{634E1AC9-16AF-4E4D-AC6C-806E93154B5B}" destId="{C8A6F5C6-0601-4DF8-9E68-7C8519BC4191}" srcOrd="4" destOrd="0" presId="urn:microsoft.com/office/officeart/2005/8/layout/arrow2"/>
    <dgm:cxn modelId="{2080735F-FD88-4564-A563-185BCFE4AE16}" type="presParOf" srcId="{634E1AC9-16AF-4E4D-AC6C-806E93154B5B}" destId="{0821BC4C-B381-4250-ADB4-9E08ECB3850E}" srcOrd="5" destOrd="0" presId="urn:microsoft.com/office/officeart/2005/8/layout/arrow2"/>
    <dgm:cxn modelId="{EC1320AF-8E59-4020-A482-59B0CCF3D5CA}" type="presParOf" srcId="{634E1AC9-16AF-4E4D-AC6C-806E93154B5B}" destId="{5D0848C1-15D4-4C6A-ABCD-25B3C9238230}" srcOrd="6" destOrd="0" presId="urn:microsoft.com/office/officeart/2005/8/layout/arrow2"/>
    <dgm:cxn modelId="{C849DFA6-3C52-4C07-975C-1FF193BCFCF1}" type="presParOf" srcId="{634E1AC9-16AF-4E4D-AC6C-806E93154B5B}" destId="{43D9F1A5-E00A-4BDC-A070-91E1C91BAD7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63D1D-AB30-4860-81E6-6916DA5FC639}">
      <dsp:nvSpPr>
        <dsp:cNvPr id="0" name=""/>
        <dsp:cNvSpPr/>
      </dsp:nvSpPr>
      <dsp:spPr>
        <a:xfrm>
          <a:off x="673211" y="0"/>
          <a:ext cx="10050448" cy="628153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272D9F-9331-48B0-B0C3-750B3C64ED86}">
      <dsp:nvSpPr>
        <dsp:cNvPr id="0" name=""/>
        <dsp:cNvSpPr/>
      </dsp:nvSpPr>
      <dsp:spPr>
        <a:xfrm>
          <a:off x="1663180" y="4670945"/>
          <a:ext cx="231160" cy="23116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CD163-4731-4EEC-8964-46AECE0746E4}">
      <dsp:nvSpPr>
        <dsp:cNvPr id="0" name=""/>
        <dsp:cNvSpPr/>
      </dsp:nvSpPr>
      <dsp:spPr>
        <a:xfrm>
          <a:off x="1918347" y="4786525"/>
          <a:ext cx="1718626" cy="1495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87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Introduction to roles, evaluation &amp; selecting a speech topic</a:t>
          </a:r>
        </a:p>
      </dsp:txBody>
      <dsp:txXfrm>
        <a:off x="1918347" y="4786525"/>
        <a:ext cx="1718626" cy="1495004"/>
      </dsp:txXfrm>
    </dsp:sp>
    <dsp:sp modelId="{F2CFF242-EC47-4580-A0CB-17C321B58F28}">
      <dsp:nvSpPr>
        <dsp:cNvPr id="0" name=""/>
        <dsp:cNvSpPr/>
      </dsp:nvSpPr>
      <dsp:spPr>
        <a:xfrm>
          <a:off x="3296377" y="3209861"/>
          <a:ext cx="402017" cy="40201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-21279"/>
                <a:satOff val="3206"/>
                <a:lumOff val="6136"/>
                <a:alphaOff val="0"/>
                <a:tint val="96000"/>
                <a:lumMod val="104000"/>
              </a:schemeClr>
            </a:gs>
            <a:gs pos="100000">
              <a:schemeClr val="accent3">
                <a:shade val="80000"/>
                <a:hueOff val="-21279"/>
                <a:satOff val="3206"/>
                <a:lumOff val="6136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79B27C-5C70-4051-BCD4-569504DA9226}">
      <dsp:nvSpPr>
        <dsp:cNvPr id="0" name=""/>
        <dsp:cNvSpPr/>
      </dsp:nvSpPr>
      <dsp:spPr>
        <a:xfrm>
          <a:off x="3629109" y="3784142"/>
          <a:ext cx="2110594" cy="2157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021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Icebreakers, Introduction to Speech evaluations &amp;  speech organization</a:t>
          </a:r>
        </a:p>
      </dsp:txBody>
      <dsp:txXfrm>
        <a:off x="3629109" y="3784142"/>
        <a:ext cx="2110594" cy="2157013"/>
      </dsp:txXfrm>
    </dsp:sp>
    <dsp:sp modelId="{C8A6F5C6-0601-4DF8-9E68-7C8519BC4191}">
      <dsp:nvSpPr>
        <dsp:cNvPr id="0" name=""/>
        <dsp:cNvSpPr/>
      </dsp:nvSpPr>
      <dsp:spPr>
        <a:xfrm>
          <a:off x="5381845" y="2133207"/>
          <a:ext cx="532673" cy="532673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-42558"/>
                <a:satOff val="6413"/>
                <a:lumOff val="12273"/>
                <a:alphaOff val="0"/>
                <a:tint val="96000"/>
                <a:lumMod val="104000"/>
              </a:schemeClr>
            </a:gs>
            <a:gs pos="100000">
              <a:schemeClr val="accent3">
                <a:shade val="80000"/>
                <a:hueOff val="-42558"/>
                <a:satOff val="6413"/>
                <a:lumOff val="12273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21BC4C-B381-4250-ADB4-9E08ECB3850E}">
      <dsp:nvSpPr>
        <dsp:cNvPr id="0" name=""/>
        <dsp:cNvSpPr/>
      </dsp:nvSpPr>
      <dsp:spPr>
        <a:xfrm>
          <a:off x="5897401" y="2951271"/>
          <a:ext cx="2110594" cy="2775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253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Organize a speech, give evaluations &amp; speech purpose &amp; master Table Topics</a:t>
          </a:r>
        </a:p>
      </dsp:txBody>
      <dsp:txXfrm>
        <a:off x="5897401" y="2951271"/>
        <a:ext cx="2110594" cy="2775425"/>
      </dsp:txXfrm>
    </dsp:sp>
    <dsp:sp modelId="{5D0848C1-15D4-4C6A-ABCD-25B3C9238230}">
      <dsp:nvSpPr>
        <dsp:cNvPr id="0" name=""/>
        <dsp:cNvSpPr/>
      </dsp:nvSpPr>
      <dsp:spPr>
        <a:xfrm>
          <a:off x="7653247" y="1420882"/>
          <a:ext cx="713581" cy="71358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-63837"/>
                <a:satOff val="9619"/>
                <a:lumOff val="18409"/>
                <a:alphaOff val="0"/>
                <a:tint val="96000"/>
                <a:lumMod val="104000"/>
              </a:schemeClr>
            </a:gs>
            <a:gs pos="100000">
              <a:schemeClr val="accent3">
                <a:shade val="80000"/>
                <a:hueOff val="-63837"/>
                <a:satOff val="9619"/>
                <a:lumOff val="18409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D9F1A5-E00A-4BDC-A070-91E1C91BAD7A}">
      <dsp:nvSpPr>
        <dsp:cNvPr id="0" name=""/>
        <dsp:cNvSpPr/>
      </dsp:nvSpPr>
      <dsp:spPr>
        <a:xfrm>
          <a:off x="8010038" y="3006527"/>
          <a:ext cx="2110594" cy="2046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112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Get to the point speeches, bring it all together &amp; Graduation </a:t>
          </a:r>
        </a:p>
      </dsp:txBody>
      <dsp:txXfrm>
        <a:off x="8010038" y="3006527"/>
        <a:ext cx="2110594" cy="2046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90EBD-7E68-40D3-BC8F-4A27C25939E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D0E95-22C5-4D40-894D-24CC23EC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8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3C7F-71A5-2144-9983-7B19BDDD30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6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5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3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27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7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9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3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54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2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3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1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9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0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5A1E977-342B-44BE-A89B-924647DDC7A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BD03AAE-89B4-4DDD-A0C9-938A82A4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LD CURVE MOVEMENT 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34" y="0"/>
            <a:ext cx="12195409" cy="6859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8589" y="5685907"/>
            <a:ext cx="3413665" cy="623469"/>
          </a:xfrm>
        </p:spPr>
        <p:txBody>
          <a:bodyPr>
            <a:normAutofit fontScale="90000"/>
          </a:bodyPr>
          <a:lstStyle/>
          <a:p>
            <a:r>
              <a:rPr lang="en-US" sz="4148" dirty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</a:t>
            </a:r>
            <a:r>
              <a:rPr lang="en-US" sz="3200" dirty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ISTRICT</a:t>
            </a:r>
            <a:r>
              <a:rPr lang="en-US" sz="4148" dirty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30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29087" y="6162862"/>
            <a:ext cx="4847237" cy="62346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/>
          <a:p>
            <a:pPr algn="ctr" defTabSz="609585">
              <a:spcBef>
                <a:spcPct val="0"/>
              </a:spcBef>
              <a:defRPr/>
            </a:pPr>
            <a:r>
              <a:rPr lang="en-US" sz="1600" dirty="0">
                <a:solidFill>
                  <a:srgbClr val="EEECE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TOASTMASTERS  LEADERSHIP  INSTITUTE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20984" y="5184213"/>
            <a:ext cx="4531187" cy="50169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/>
          <a:p>
            <a:pPr algn="ctr" defTabSz="609585">
              <a:spcBef>
                <a:spcPct val="0"/>
              </a:spcBef>
              <a:defRPr/>
            </a:pPr>
            <a:r>
              <a:rPr lang="en-US" sz="2133" dirty="0">
                <a:solidFill>
                  <a:srgbClr val="EEECE1"/>
                </a:solidFill>
                <a:latin typeface="+mj-lt"/>
                <a:ea typeface="+mj-ea"/>
                <a:cs typeface="+mj-cs"/>
              </a:rPr>
              <a:t>Jimmie Brown, President SWM </a:t>
            </a:r>
            <a:endParaRPr lang="en-US" sz="1915" dirty="0">
              <a:solidFill>
                <a:srgbClr val="EEECE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717846" y="6309376"/>
            <a:ext cx="4091124" cy="2117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0019216-FCD6-F6E3-CDE1-0A26BD63F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96" y="1477321"/>
            <a:ext cx="6798069" cy="32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7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3059-13D8-4948-A06B-3C82C5DC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51" y="108667"/>
            <a:ext cx="11032034" cy="1107882"/>
          </a:xfrm>
        </p:spPr>
        <p:txBody>
          <a:bodyPr/>
          <a:lstStyle/>
          <a:p>
            <a:r>
              <a:rPr lang="en-US" dirty="0"/>
              <a:t>Speechcraft session #2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24E27-C497-4F07-A21E-7768A971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68" y="1781091"/>
            <a:ext cx="11429600" cy="45401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Icebreaker Speeches by Speechcrafters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u="sng" dirty="0"/>
              <a:t>Two Educational Sessions </a:t>
            </a:r>
            <a:r>
              <a:rPr lang="en-US" dirty="0"/>
              <a:t>–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Introducing a Speaker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Speech Organization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Evaluations by Advisors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4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3059-13D8-4948-A06B-3C82C5DC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51" y="108667"/>
            <a:ext cx="11032034" cy="1107882"/>
          </a:xfrm>
        </p:spPr>
        <p:txBody>
          <a:bodyPr/>
          <a:lstStyle/>
          <a:p>
            <a:r>
              <a:rPr lang="en-US" dirty="0"/>
              <a:t>Speechcraft session #3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24E27-C497-4F07-A21E-7768A971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68" y="1781091"/>
            <a:ext cx="11429600" cy="45401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‘Organize your Speech’ Speeches by Speechcrafters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u="sng" dirty="0"/>
              <a:t>Two Educational Sessions </a:t>
            </a:r>
            <a:r>
              <a:rPr lang="en-US" dirty="0"/>
              <a:t>–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Speech with a Purpose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Body Language &amp; Vocal Variety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Table Topics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Evaluations by Advisors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7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3059-13D8-4948-A06B-3C82C5DC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51" y="108667"/>
            <a:ext cx="11032034" cy="1107882"/>
          </a:xfrm>
        </p:spPr>
        <p:txBody>
          <a:bodyPr/>
          <a:lstStyle/>
          <a:p>
            <a:r>
              <a:rPr lang="en-US"/>
              <a:t>Speechcraft session #4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24E27-C497-4F07-A21E-7768A971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68" y="1781091"/>
            <a:ext cx="11429600" cy="45401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‘Get to the Point’ Speeches by Speechcrafters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u="sng" dirty="0"/>
              <a:t>One Educational Session </a:t>
            </a:r>
            <a:r>
              <a:rPr lang="en-US" dirty="0"/>
              <a:t>–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Giving Great Evaluation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Invite a guest speaker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Evaluations by Speechcrafters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Program culminates in a graduation!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2DAE2-47B8-4C87-98D0-4E87DDF4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648" y="2889914"/>
            <a:ext cx="2690410" cy="17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7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FF94-D945-4DC9-971E-8E5EE2A94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5F203-9249-4A40-AF7E-D99A63D5B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66123"/>
            <a:ext cx="9905998" cy="3525078"/>
          </a:xfrm>
        </p:spPr>
        <p:txBody>
          <a:bodyPr>
            <a:normAutofit/>
          </a:bodyPr>
          <a:lstStyle/>
          <a:p>
            <a:r>
              <a:rPr lang="en-US" dirty="0"/>
              <a:t>Cost of the Speechcraft Digital Bundle ( for 5 members ) - 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$50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/>
              <a:t>4 session Speechcraft Program –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mm/dd/yy – mm/dd/yy</a:t>
            </a:r>
          </a:p>
          <a:p>
            <a:r>
              <a:rPr lang="en-US" dirty="0"/>
              <a:t>Coordinator of the Program –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name(s)</a:t>
            </a:r>
          </a:p>
          <a:p>
            <a:r>
              <a:rPr lang="en-US" dirty="0"/>
              <a:t>Advisors –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Need TM Advisors </a:t>
            </a:r>
            <a:r>
              <a:rPr lang="en-US" dirty="0"/>
              <a:t>or Mentors who can be paired up with the new members</a:t>
            </a:r>
          </a:p>
          <a:p>
            <a:r>
              <a:rPr lang="en-US" dirty="0"/>
              <a:t>PR &amp; Recruitment : create the Flier &amp; the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vp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pr </a:t>
            </a:r>
            <a:r>
              <a:rPr lang="en-US" dirty="0"/>
              <a:t>will need to publicize it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Enrollment Period :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before mm/dd/yy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50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1855-5D84-486D-82B4-3382C223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098" y="609600"/>
            <a:ext cx="4798142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Sample speechcraft brochure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B6633-58AA-4BB8-9749-76EBD6DB3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59" y="70624"/>
            <a:ext cx="5368329" cy="6668732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36058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1855-5D84-486D-82B4-3382C223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17267"/>
            <a:ext cx="4798142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Sample speechcraft session 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4146B-3585-4AA2-AD30-EF56F3A67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0" y="70624"/>
            <a:ext cx="5312670" cy="659959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70127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596D-497B-4314-BF9B-D327A32D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&amp; journey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82D650-EE90-46A6-A9E7-5D6D0B0AD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2902071"/>
              </p:ext>
            </p:extLst>
          </p:nvPr>
        </p:nvGraphicFramePr>
        <p:xfrm>
          <a:off x="795130" y="424070"/>
          <a:ext cx="11396870" cy="628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8B858F-4BA7-4110-8A3E-C3AA1372512B}"/>
              </a:ext>
            </a:extLst>
          </p:cNvPr>
          <p:cNvSpPr txBox="1"/>
          <p:nvPr/>
        </p:nvSpPr>
        <p:spPr>
          <a:xfrm>
            <a:off x="2631882" y="4600456"/>
            <a:ext cx="940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SESSION-1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603CA11-EC1D-4E02-ACDA-453BB97AD601}"/>
              </a:ext>
            </a:extLst>
          </p:cNvPr>
          <p:cNvSpPr/>
          <p:nvPr/>
        </p:nvSpPr>
        <p:spPr>
          <a:xfrm>
            <a:off x="3959748" y="2373252"/>
            <a:ext cx="1963973" cy="803082"/>
          </a:xfrm>
          <a:prstGeom prst="wedgeEllipseCallou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Speech #1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32C47A7-46F7-4F36-AB30-21202C82EA7F}"/>
              </a:ext>
            </a:extLst>
          </p:cNvPr>
          <p:cNvSpPr/>
          <p:nvPr/>
        </p:nvSpPr>
        <p:spPr>
          <a:xfrm>
            <a:off x="6314659" y="1581885"/>
            <a:ext cx="1963973" cy="803082"/>
          </a:xfrm>
          <a:prstGeom prst="wedgeEllipseCallou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Speech #2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9A1AF4ED-2FEC-4C50-BC59-6EB3E82DCAE2}"/>
              </a:ext>
            </a:extLst>
          </p:cNvPr>
          <p:cNvSpPr/>
          <p:nvPr/>
        </p:nvSpPr>
        <p:spPr>
          <a:xfrm>
            <a:off x="8859796" y="771034"/>
            <a:ext cx="1963973" cy="803082"/>
          </a:xfrm>
          <a:prstGeom prst="wedgeEllipseCallou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Speech #3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CB1CA126-6386-4DA4-BC7A-007FE5E18FDD}"/>
              </a:ext>
            </a:extLst>
          </p:cNvPr>
          <p:cNvSpPr/>
          <p:nvPr/>
        </p:nvSpPr>
        <p:spPr>
          <a:xfrm>
            <a:off x="8048763" y="5286717"/>
            <a:ext cx="1508705" cy="1118483"/>
          </a:xfrm>
          <a:prstGeom prst="diamon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ATTEND  REGULAR MEETING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22AD1A-A0EA-46DF-8DBC-63ADF26BA54F}"/>
              </a:ext>
            </a:extLst>
          </p:cNvPr>
          <p:cNvSpPr txBox="1"/>
          <p:nvPr/>
        </p:nvSpPr>
        <p:spPr>
          <a:xfrm>
            <a:off x="4368580" y="3429000"/>
            <a:ext cx="940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SESSION-2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2C62C-4F7C-4336-ABB2-E35D3748BF5E}"/>
              </a:ext>
            </a:extLst>
          </p:cNvPr>
          <p:cNvSpPr txBox="1"/>
          <p:nvPr/>
        </p:nvSpPr>
        <p:spPr>
          <a:xfrm>
            <a:off x="6707589" y="2557972"/>
            <a:ext cx="940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SESSION-3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1E9597-FD60-4F2B-863D-A7375E150EC5}"/>
              </a:ext>
            </a:extLst>
          </p:cNvPr>
          <p:cNvSpPr txBox="1"/>
          <p:nvPr/>
        </p:nvSpPr>
        <p:spPr>
          <a:xfrm>
            <a:off x="9192569" y="1905858"/>
            <a:ext cx="940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SESSION-4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0987814A-E3F7-493A-AFE6-F5B5D1BF0F3B}"/>
              </a:ext>
            </a:extLst>
          </p:cNvPr>
          <p:cNvSpPr/>
          <p:nvPr/>
        </p:nvSpPr>
        <p:spPr>
          <a:xfrm>
            <a:off x="10293058" y="5286717"/>
            <a:ext cx="1689558" cy="1118483"/>
          </a:xfrm>
          <a:prstGeom prst="diamond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CONTINUE YOUR TM JOURNEY</a:t>
            </a:r>
          </a:p>
        </p:txBody>
      </p:sp>
    </p:spTree>
    <p:extLst>
      <p:ext uri="{BB962C8B-B14F-4D97-AF65-F5344CB8AC3E}">
        <p14:creationId xmlns:p14="http://schemas.microsoft.com/office/powerpoint/2010/main" val="760890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9D7A23-958D-4DCE-9D31-00C293912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55" y="795130"/>
            <a:ext cx="5118232" cy="495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80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3436-918D-4043-B42B-279A2FAA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8F87F-5E8C-4361-9F0C-AD3612A6D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058" y="5714994"/>
            <a:ext cx="8676222" cy="72224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You can reach me @</a:t>
            </a:r>
            <a:endParaRPr lang="en-US" sz="2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1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brown.jimmie@gmail.com</a:t>
            </a:r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138CF7EB-4CC6-8467-3D3D-4D2C61A0F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2320" y="640080"/>
            <a:ext cx="3602736" cy="360273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08860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C52F-2903-45DD-B80C-0EB01997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THANK YOU!!</a:t>
            </a:r>
          </a:p>
        </p:txBody>
      </p:sp>
      <p:pic>
        <p:nvPicPr>
          <p:cNvPr id="6" name="Graphic 5" descr="Handshake">
            <a:extLst>
              <a:ext uri="{FF2B5EF4-FFF2-40B4-BE49-F238E27FC236}">
                <a16:creationId xmlns:a16="http://schemas.microsoft.com/office/drawing/2014/main" id="{6E5C894F-ADA7-F43A-2D51-769642F69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2320" y="640080"/>
            <a:ext cx="3602736" cy="360273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619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D15B1-C865-4830-B4AA-AA43C8300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win with Toastmasters - </a:t>
            </a:r>
            <a:r>
              <a:rPr lang="en-US" sz="3600" dirty="0"/>
              <a:t>through Speechcraft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33649-FDB7-40B7-BA33-DF25A2EF2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818" y="3886200"/>
            <a:ext cx="10752363" cy="1905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Jimmie Brown </a:t>
            </a:r>
            <a:r>
              <a:rPr lang="en-US" sz="2800" dirty="0"/>
              <a:t>Representing 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Saturday Morning Workout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8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AA19-9511-4370-A6A2-50B2249D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7" y="407860"/>
            <a:ext cx="10167781" cy="799024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3F690-63E3-42BF-8F3A-1C4D1F7EC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12" y="1267089"/>
            <a:ext cx="11472688" cy="55909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Toastmaster since May 2018</a:t>
            </a:r>
          </a:p>
          <a:p>
            <a:pPr>
              <a:lnSpc>
                <a:spcPct val="150000"/>
              </a:lnSpc>
            </a:pPr>
            <a:r>
              <a:rPr lang="en-US" dirty="0"/>
              <a:t>EDUCATIONAL LEVEL –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Twice distinguished Toastmaster (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DTM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Paths completed - </a:t>
            </a:r>
          </a:p>
          <a:p>
            <a:pPr>
              <a:lnSpc>
                <a:spcPct val="150000"/>
              </a:lnSpc>
            </a:pPr>
            <a:r>
              <a:rPr lang="en-US" dirty="0"/>
              <a:t>Paths underway - 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dirty="0"/>
              <a:t>Served as the Club Coach, President, pathways mentor, VP PR and VP Membership</a:t>
            </a:r>
          </a:p>
          <a:p>
            <a:pPr>
              <a:lnSpc>
                <a:spcPct val="150000"/>
              </a:lnSpc>
            </a:pPr>
            <a:r>
              <a:rPr lang="en-US" dirty="0"/>
              <a:t>Active MEMBER OF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8 CLUBS in 4 districts </a:t>
            </a:r>
            <a:r>
              <a:rPr lang="en-US" dirty="0"/>
              <a:t>&amp; coordinator/advisor on 5 speechcrafts!</a:t>
            </a:r>
          </a:p>
          <a:p>
            <a:pPr>
              <a:lnSpc>
                <a:spcPct val="150000"/>
              </a:lnSpc>
            </a:pPr>
            <a:r>
              <a:rPr lang="en-US" dirty="0"/>
              <a:t>Member of these Clubs in D30 : </a:t>
            </a:r>
            <a:r>
              <a:rPr lang="en-US" dirty="0">
                <a:solidFill>
                  <a:schemeClr val="tx1"/>
                </a:solidFill>
              </a:rPr>
              <a:t>Saturday Morning Workout</a:t>
            </a:r>
            <a:r>
              <a:rPr lang="en-US" sz="1600" dirty="0"/>
              <a:t>(8294), </a:t>
            </a:r>
            <a:r>
              <a:rPr lang="en-US" dirty="0"/>
              <a:t>Kavi Toastmasters </a:t>
            </a:r>
            <a:r>
              <a:rPr lang="en-US" sz="1600" dirty="0"/>
              <a:t>(2900788) </a:t>
            </a:r>
            <a:r>
              <a:rPr lang="en-US" dirty="0"/>
              <a:t>&amp; Long grove </a:t>
            </a:r>
            <a:r>
              <a:rPr lang="en-US" sz="1900" dirty="0"/>
              <a:t>/</a:t>
            </a:r>
            <a:r>
              <a:rPr lang="en-US" dirty="0"/>
              <a:t> lake Zurich Toastmasters</a:t>
            </a:r>
            <a:r>
              <a:rPr lang="en-US" sz="1600" dirty="0"/>
              <a:t>(169)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D103 International Speech Contest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District champion </a:t>
            </a:r>
            <a:r>
              <a:rPr lang="en-US" dirty="0"/>
              <a:t>(2020)</a:t>
            </a:r>
          </a:p>
          <a:p>
            <a:pPr>
              <a:lnSpc>
                <a:spcPct val="150000"/>
              </a:lnSpc>
            </a:pPr>
            <a:r>
              <a:rPr lang="en-US" dirty="0"/>
              <a:t>Placed </a:t>
            </a: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dirty="0"/>
              <a:t> at the District level D30 International Speech Contest in 2019 &amp; Placed 2</a:t>
            </a:r>
            <a:r>
              <a:rPr lang="en-US" baseline="30000" dirty="0"/>
              <a:t>nd</a:t>
            </a:r>
            <a:r>
              <a:rPr lang="en-US" dirty="0"/>
              <a:t> at the district level Evaluation speech content in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25797-B9A7-4521-9CEA-8FE0EC3AA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545" y="2330248"/>
            <a:ext cx="778453" cy="583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1EC52D-A9CC-405F-8A04-DDB1B96ED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958" y="2325722"/>
            <a:ext cx="809036" cy="583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EC9D97-2FB4-4836-A232-028F63304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838" y="2325722"/>
            <a:ext cx="800228" cy="583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6E4004-37D6-405D-B84B-CF9A0E304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195" y="2325722"/>
            <a:ext cx="816560" cy="583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507E9E-975C-4BA3-B7BC-92991F20D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281" y="2320860"/>
            <a:ext cx="809036" cy="593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CE2720-6532-401B-BD0A-B5EF32C134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545" y="2969770"/>
            <a:ext cx="778451" cy="583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8650BF-0865-4259-8057-CF9A866BF0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6592" y="2325722"/>
            <a:ext cx="800077" cy="583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BD4FBB-40A5-41E0-9CBE-3BEBBC9EBD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9957" y="2969767"/>
            <a:ext cx="725569" cy="5924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7B699D-F2CB-4B24-98EE-3D8390D1C2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4487" y="2969767"/>
            <a:ext cx="720483" cy="583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53342B-72CE-4D26-90EB-11C81DB0BC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3930" y="2969766"/>
            <a:ext cx="720483" cy="597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1E53D6-2500-4DD0-8093-17E24B3A5C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7515" y="2969767"/>
            <a:ext cx="720483" cy="60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8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3059-13D8-4948-A06B-3C82C5DC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51" y="108667"/>
            <a:ext cx="11032034" cy="1107882"/>
          </a:xfrm>
        </p:spPr>
        <p:txBody>
          <a:bodyPr/>
          <a:lstStyle/>
          <a:p>
            <a:r>
              <a:rPr lang="en-US" dirty="0"/>
              <a:t>Representing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Saturday morning workout </a:t>
            </a:r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24E27-C497-4F07-A21E-7768A971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28" y="1506311"/>
            <a:ext cx="11429600" cy="55736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Chartered on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Jun 1</a:t>
            </a:r>
            <a:r>
              <a:rPr lang="en-US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1991</a:t>
            </a:r>
          </a:p>
          <a:p>
            <a:r>
              <a:rPr lang="en-US" dirty="0">
                <a:solidFill>
                  <a:srgbClr val="A1EDEF"/>
                </a:solidFill>
              </a:rPr>
              <a:t>Meets every 1</a:t>
            </a:r>
            <a:r>
              <a:rPr lang="en-US" baseline="30000" dirty="0">
                <a:solidFill>
                  <a:srgbClr val="A1EDEF"/>
                </a:solidFill>
              </a:rPr>
              <a:t>st</a:t>
            </a:r>
            <a:r>
              <a:rPr lang="en-US" dirty="0">
                <a:solidFill>
                  <a:srgbClr val="A1EDEF"/>
                </a:solidFill>
              </a:rPr>
              <a:t> 3</a:t>
            </a:r>
            <a:r>
              <a:rPr lang="en-US" baseline="30000" dirty="0">
                <a:solidFill>
                  <a:srgbClr val="A1EDEF"/>
                </a:solidFill>
              </a:rPr>
              <a:t>rd</a:t>
            </a:r>
            <a:r>
              <a:rPr lang="en-US" dirty="0">
                <a:solidFill>
                  <a:srgbClr val="A1EDEF"/>
                </a:solidFill>
              </a:rPr>
              <a:t> and 5</a:t>
            </a:r>
            <a:r>
              <a:rPr lang="en-US" baseline="30000" dirty="0">
                <a:solidFill>
                  <a:srgbClr val="A1EDEF"/>
                </a:solidFill>
              </a:rPr>
              <a:t>th</a:t>
            </a:r>
            <a:r>
              <a:rPr lang="en-US" dirty="0">
                <a:solidFill>
                  <a:srgbClr val="A1EDEF"/>
                </a:solidFill>
              </a:rPr>
              <a:t> Saturday from 8-10 am via zoom</a:t>
            </a:r>
          </a:p>
          <a:p>
            <a:r>
              <a:rPr lang="en-US" dirty="0">
                <a:solidFill>
                  <a:schemeClr val="tx1"/>
                </a:solidFill>
              </a:rPr>
              <a:t>We are a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community club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  <a:p>
            <a:r>
              <a:rPr lang="en-US" dirty="0"/>
              <a:t>Consistently has had a membership base between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45-48 members </a:t>
            </a:r>
            <a:r>
              <a:rPr lang="en-US" sz="1400" i="1" dirty="0"/>
              <a:t>(The Club with most members in the D30!)</a:t>
            </a:r>
            <a:endParaRPr lang="en-US" i="1" dirty="0"/>
          </a:p>
          <a:p>
            <a:r>
              <a:rPr lang="en-US" dirty="0"/>
              <a:t>Why are we unique?</a:t>
            </a:r>
          </a:p>
          <a:p>
            <a:pPr lvl="1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President’s distinguished club 15 years in a row!</a:t>
            </a:r>
          </a:p>
          <a:p>
            <a:pPr lvl="1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Every member gets a mentor</a:t>
            </a:r>
            <a:r>
              <a:rPr lang="en-US" dirty="0"/>
              <a:t>! </a:t>
            </a:r>
            <a:r>
              <a:rPr lang="en-US" i="1" dirty="0"/>
              <a:t>Director of mentorship is an elected position in the club!</a:t>
            </a:r>
          </a:p>
          <a:p>
            <a:pPr lvl="1"/>
            <a:r>
              <a:rPr lang="en-US" dirty="0"/>
              <a:t>We  try to do </a:t>
            </a:r>
            <a:r>
              <a:rPr lang="en-US" dirty="0">
                <a:solidFill>
                  <a:schemeClr val="tx1"/>
                </a:solidFill>
              </a:rPr>
              <a:t>at least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one speechcraft a year </a:t>
            </a:r>
            <a:r>
              <a:rPr lang="en-US" dirty="0"/>
              <a:t>– </a:t>
            </a:r>
            <a:r>
              <a:rPr lang="en-US" i="1" dirty="0"/>
              <a:t>This is a fantastic membership building &amp; retention tool!</a:t>
            </a:r>
          </a:p>
          <a:p>
            <a:pPr lvl="1"/>
            <a:r>
              <a:rPr lang="en-US" dirty="0"/>
              <a:t>Every meeting has a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Thanks to Toastmasters </a:t>
            </a:r>
            <a:r>
              <a:rPr lang="en-US" dirty="0"/>
              <a:t>– </a:t>
            </a:r>
            <a:r>
              <a:rPr lang="en-US" i="1" dirty="0"/>
              <a:t>members get to share what toastmasters has done for them thus inspiring other members &amp; guests!</a:t>
            </a:r>
          </a:p>
          <a:p>
            <a:pPr lvl="1"/>
            <a:r>
              <a:rPr lang="en-US" dirty="0"/>
              <a:t>We are a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friendly &amp;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welcoming</a:t>
            </a:r>
            <a:r>
              <a:rPr lang="en-US" dirty="0"/>
              <a:t> group, and we are the </a:t>
            </a:r>
            <a:r>
              <a:rPr lang="en-US" i="1" dirty="0"/>
              <a:t>Saturday morning workout 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family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When other clubs dwindled and the numbers fell,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Saturday morning workout continued to grow</a:t>
            </a:r>
          </a:p>
          <a:p>
            <a:pPr lvl="1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Contests challenge us </a:t>
            </a:r>
            <a:r>
              <a:rPr lang="en-US" dirty="0">
                <a:solidFill>
                  <a:schemeClr val="tx1"/>
                </a:solidFill>
              </a:rPr>
              <a:t>&amp; help us grow so we compete!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is your practice field – your very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own laboratory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Committed officers</a:t>
            </a:r>
            <a:r>
              <a:rPr lang="en-US" dirty="0">
                <a:solidFill>
                  <a:schemeClr val="tx1"/>
                </a:solidFill>
              </a:rPr>
              <a:t>   &amp;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Executive advisors' </a:t>
            </a:r>
            <a:r>
              <a:rPr lang="en-US" dirty="0">
                <a:solidFill>
                  <a:schemeClr val="tx1"/>
                </a:solidFill>
              </a:rPr>
              <a:t>group!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Well connected via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WhatsApp</a:t>
            </a:r>
            <a:r>
              <a:rPr lang="en-US" dirty="0">
                <a:solidFill>
                  <a:schemeClr val="tx1"/>
                </a:solidFill>
              </a:rPr>
              <a:t> – Our group has 65-70 members!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8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9538-F70F-4258-8FD4-CC0AB6A4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74" y="2879331"/>
            <a:ext cx="10353761" cy="1326321"/>
          </a:xfrm>
        </p:spPr>
        <p:txBody>
          <a:bodyPr/>
          <a:lstStyle/>
          <a:p>
            <a:r>
              <a:rPr lang="en-US" dirty="0"/>
              <a:t>My focus today will be on SPEECH CRAFT</a:t>
            </a:r>
          </a:p>
        </p:txBody>
      </p:sp>
    </p:spTree>
    <p:extLst>
      <p:ext uri="{BB962C8B-B14F-4D97-AF65-F5344CB8AC3E}">
        <p14:creationId xmlns:p14="http://schemas.microsoft.com/office/powerpoint/2010/main" val="301417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77E965-40BF-4305-A4A7-3BCC6A1FF928}"/>
              </a:ext>
            </a:extLst>
          </p:cNvPr>
          <p:cNvSpPr txBox="1">
            <a:spLocks/>
          </p:cNvSpPr>
          <p:nvPr/>
        </p:nvSpPr>
        <p:spPr>
          <a:xfrm>
            <a:off x="643191" y="609600"/>
            <a:ext cx="6573685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What is a speechcraft?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6390B7-7E75-42DC-B19E-1E4F08B9C221}"/>
              </a:ext>
            </a:extLst>
          </p:cNvPr>
          <p:cNvSpPr/>
          <p:nvPr/>
        </p:nvSpPr>
        <p:spPr>
          <a:xfrm>
            <a:off x="643191" y="3032759"/>
            <a:ext cx="6573684" cy="1245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2400" i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 Workshop Program by toastmasters international designed to develop your public speaking ability and presentation skills</a:t>
            </a:r>
          </a:p>
        </p:txBody>
      </p:sp>
      <p:pic>
        <p:nvPicPr>
          <p:cNvPr id="3" name="Picture 2" descr="A close up of a statue&#10;&#10;Description automatically generated">
            <a:extLst>
              <a:ext uri="{FF2B5EF4-FFF2-40B4-BE49-F238E27FC236}">
                <a16:creationId xmlns:a16="http://schemas.microsoft.com/office/drawing/2014/main" id="{7AD1F704-3918-4C9D-9A57-398DB6EC1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839" y="1028536"/>
            <a:ext cx="3976788" cy="448088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8855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77E965-40BF-4305-A4A7-3BCC6A1FF928}"/>
              </a:ext>
            </a:extLst>
          </p:cNvPr>
          <p:cNvSpPr txBox="1">
            <a:spLocks/>
          </p:cNvSpPr>
          <p:nvPr/>
        </p:nvSpPr>
        <p:spPr>
          <a:xfrm>
            <a:off x="643191" y="609600"/>
            <a:ext cx="6573685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WHO CAN BENEFIT FROM A speechcraft?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D9DB61-95D5-46BC-8943-356948E1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6573684" cy="32162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 dirty="0"/>
              <a:t>New members </a:t>
            </a:r>
            <a:r>
              <a:rPr lang="en-US" dirty="0"/>
              <a:t>who want to get their feet wet and dive into Pathways &amp; public speaking</a:t>
            </a:r>
          </a:p>
          <a:p>
            <a:r>
              <a:rPr lang="en-US" b="1" u="sng" dirty="0"/>
              <a:t>Prospective members </a:t>
            </a:r>
            <a:r>
              <a:rPr lang="en-US" dirty="0"/>
              <a:t>who would like to participate in a structured public speaking program prior to joining Toastmasters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5276646-4FEB-4F1A-A4D8-572717E5D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891" y="1964601"/>
            <a:ext cx="3097341" cy="232910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19637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9538-F70F-4258-8FD4-CC0AB6A4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74" y="3197384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HOW is THE speechcraft STRUCTURED?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6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3059-13D8-4948-A06B-3C82C5DC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51" y="108667"/>
            <a:ext cx="11032034" cy="1107882"/>
          </a:xfrm>
        </p:spPr>
        <p:txBody>
          <a:bodyPr/>
          <a:lstStyle/>
          <a:p>
            <a:r>
              <a:rPr lang="en-US" dirty="0"/>
              <a:t>Speechcraft session #1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24E27-C497-4F07-A21E-7768A971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68" y="1781091"/>
            <a:ext cx="11429600" cy="45401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Introduction exercise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Distribution of Manuals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u="sng" dirty="0"/>
              <a:t>Two Educational Sessions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Selecting a speech Topic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How to give An Icebreaker Speech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Assignment of Advisors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Table Topics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Evaluations by Advisors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04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2057</TotalTime>
  <Words>699</Words>
  <Application>Microsoft Office PowerPoint</Application>
  <PresentationFormat>Widescreen</PresentationFormat>
  <Paragraphs>96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Mesh</vt:lpstr>
      <vt:lpstr>DISTRICT  30</vt:lpstr>
      <vt:lpstr>win with Toastmasters - through Speechcraft</vt:lpstr>
      <vt:lpstr>ABOUT ME</vt:lpstr>
      <vt:lpstr>Representing Saturday morning workout today</vt:lpstr>
      <vt:lpstr>My focus today will be on SPEECH CRAFT</vt:lpstr>
      <vt:lpstr>PowerPoint Presentation</vt:lpstr>
      <vt:lpstr>PowerPoint Presentation</vt:lpstr>
      <vt:lpstr>HOW is THE speechcraft STRUCTURED? </vt:lpstr>
      <vt:lpstr>Speechcraft session #1 </vt:lpstr>
      <vt:lpstr>Speechcraft session #2 </vt:lpstr>
      <vt:lpstr>Speechcraft session #3 </vt:lpstr>
      <vt:lpstr>Speechcraft session #4 </vt:lpstr>
      <vt:lpstr>logistics</vt:lpstr>
      <vt:lpstr>Sample speechcraft brochure</vt:lpstr>
      <vt:lpstr>Sample speechcraft session agenda</vt:lpstr>
      <vt:lpstr>TIMELINE &amp; journey</vt:lpstr>
      <vt:lpstr>PowerPoint Presentation</vt:lpstr>
      <vt:lpstr>Questions?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JUMPSTART YOUR TOASTMASTER JOURNEY at Saturday Morning Workout</dc:title>
  <dc:creator>admin</dc:creator>
  <cp:lastModifiedBy>Jimmie Brown</cp:lastModifiedBy>
  <cp:revision>50</cp:revision>
  <dcterms:created xsi:type="dcterms:W3CDTF">2019-12-12T03:40:27Z</dcterms:created>
  <dcterms:modified xsi:type="dcterms:W3CDTF">2022-11-12T20:42:43Z</dcterms:modified>
</cp:coreProperties>
</file>