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71" r:id="rId4"/>
    <p:sldId id="257" r:id="rId5"/>
    <p:sldId id="258" r:id="rId6"/>
    <p:sldId id="272" r:id="rId7"/>
    <p:sldId id="265" r:id="rId8"/>
    <p:sldId id="266" r:id="rId9"/>
    <p:sldId id="267" r:id="rId10"/>
    <p:sldId id="268" r:id="rId11"/>
    <p:sldId id="269" r:id="rId12"/>
    <p:sldId id="270" r:id="rId13"/>
    <p:sldId id="259"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655464-D294-478A-9077-0D50AC3C6EB0}"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B1DF-DDEB-4B2D-B940-CB8E85A67DF6}" type="slidenum">
              <a:rPr lang="en-US" smtClean="0"/>
              <a:t>‹#›</a:t>
            </a:fld>
            <a:endParaRPr lang="en-US"/>
          </a:p>
        </p:txBody>
      </p:sp>
    </p:spTree>
    <p:extLst>
      <p:ext uri="{BB962C8B-B14F-4D97-AF65-F5344CB8AC3E}">
        <p14:creationId xmlns:p14="http://schemas.microsoft.com/office/powerpoint/2010/main" val="53232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655464-D294-478A-9077-0D50AC3C6EB0}"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B1DF-DDEB-4B2D-B940-CB8E85A67DF6}" type="slidenum">
              <a:rPr lang="en-US" smtClean="0"/>
              <a:t>‹#›</a:t>
            </a:fld>
            <a:endParaRPr lang="en-US"/>
          </a:p>
        </p:txBody>
      </p:sp>
    </p:spTree>
    <p:extLst>
      <p:ext uri="{BB962C8B-B14F-4D97-AF65-F5344CB8AC3E}">
        <p14:creationId xmlns:p14="http://schemas.microsoft.com/office/powerpoint/2010/main" val="110794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655464-D294-478A-9077-0D50AC3C6EB0}"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B1DF-DDEB-4B2D-B940-CB8E85A67DF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16717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655464-D294-478A-9077-0D50AC3C6EB0}"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B1DF-DDEB-4B2D-B940-CB8E85A67DF6}" type="slidenum">
              <a:rPr lang="en-US" smtClean="0"/>
              <a:t>‹#›</a:t>
            </a:fld>
            <a:endParaRPr lang="en-US"/>
          </a:p>
        </p:txBody>
      </p:sp>
    </p:spTree>
    <p:extLst>
      <p:ext uri="{BB962C8B-B14F-4D97-AF65-F5344CB8AC3E}">
        <p14:creationId xmlns:p14="http://schemas.microsoft.com/office/powerpoint/2010/main" val="385749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655464-D294-478A-9077-0D50AC3C6EB0}"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B1DF-DDEB-4B2D-B940-CB8E85A67DF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4295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655464-D294-478A-9077-0D50AC3C6EB0}"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B1DF-DDEB-4B2D-B940-CB8E85A67DF6}" type="slidenum">
              <a:rPr lang="en-US" smtClean="0"/>
              <a:t>‹#›</a:t>
            </a:fld>
            <a:endParaRPr lang="en-US"/>
          </a:p>
        </p:txBody>
      </p:sp>
    </p:spTree>
    <p:extLst>
      <p:ext uri="{BB962C8B-B14F-4D97-AF65-F5344CB8AC3E}">
        <p14:creationId xmlns:p14="http://schemas.microsoft.com/office/powerpoint/2010/main" val="1873684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55464-D294-478A-9077-0D50AC3C6EB0}"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B1DF-DDEB-4B2D-B940-CB8E85A67DF6}" type="slidenum">
              <a:rPr lang="en-US" smtClean="0"/>
              <a:t>‹#›</a:t>
            </a:fld>
            <a:endParaRPr lang="en-US"/>
          </a:p>
        </p:txBody>
      </p:sp>
    </p:spTree>
    <p:extLst>
      <p:ext uri="{BB962C8B-B14F-4D97-AF65-F5344CB8AC3E}">
        <p14:creationId xmlns:p14="http://schemas.microsoft.com/office/powerpoint/2010/main" val="2059458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55464-D294-478A-9077-0D50AC3C6EB0}"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B1DF-DDEB-4B2D-B940-CB8E85A67DF6}" type="slidenum">
              <a:rPr lang="en-US" smtClean="0"/>
              <a:t>‹#›</a:t>
            </a:fld>
            <a:endParaRPr lang="en-US"/>
          </a:p>
        </p:txBody>
      </p:sp>
    </p:spTree>
    <p:extLst>
      <p:ext uri="{BB962C8B-B14F-4D97-AF65-F5344CB8AC3E}">
        <p14:creationId xmlns:p14="http://schemas.microsoft.com/office/powerpoint/2010/main" val="285177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55464-D294-478A-9077-0D50AC3C6EB0}"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B1DF-DDEB-4B2D-B940-CB8E85A67DF6}" type="slidenum">
              <a:rPr lang="en-US" smtClean="0"/>
              <a:t>‹#›</a:t>
            </a:fld>
            <a:endParaRPr lang="en-US"/>
          </a:p>
        </p:txBody>
      </p:sp>
    </p:spTree>
    <p:extLst>
      <p:ext uri="{BB962C8B-B14F-4D97-AF65-F5344CB8AC3E}">
        <p14:creationId xmlns:p14="http://schemas.microsoft.com/office/powerpoint/2010/main" val="324709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655464-D294-478A-9077-0D50AC3C6EB0}"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B1DF-DDEB-4B2D-B940-CB8E85A67DF6}" type="slidenum">
              <a:rPr lang="en-US" smtClean="0"/>
              <a:t>‹#›</a:t>
            </a:fld>
            <a:endParaRPr lang="en-US"/>
          </a:p>
        </p:txBody>
      </p:sp>
    </p:spTree>
    <p:extLst>
      <p:ext uri="{BB962C8B-B14F-4D97-AF65-F5344CB8AC3E}">
        <p14:creationId xmlns:p14="http://schemas.microsoft.com/office/powerpoint/2010/main" val="362163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655464-D294-478A-9077-0D50AC3C6EB0}"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4B1DF-DDEB-4B2D-B940-CB8E85A67DF6}" type="slidenum">
              <a:rPr lang="en-US" smtClean="0"/>
              <a:t>‹#›</a:t>
            </a:fld>
            <a:endParaRPr lang="en-US"/>
          </a:p>
        </p:txBody>
      </p:sp>
    </p:spTree>
    <p:extLst>
      <p:ext uri="{BB962C8B-B14F-4D97-AF65-F5344CB8AC3E}">
        <p14:creationId xmlns:p14="http://schemas.microsoft.com/office/powerpoint/2010/main" val="413871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655464-D294-478A-9077-0D50AC3C6EB0}" type="datetimeFigureOut">
              <a:rPr lang="en-US" smtClean="0"/>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4B1DF-DDEB-4B2D-B940-CB8E85A67DF6}" type="slidenum">
              <a:rPr lang="en-US" smtClean="0"/>
              <a:t>‹#›</a:t>
            </a:fld>
            <a:endParaRPr lang="en-US"/>
          </a:p>
        </p:txBody>
      </p:sp>
    </p:spTree>
    <p:extLst>
      <p:ext uri="{BB962C8B-B14F-4D97-AF65-F5344CB8AC3E}">
        <p14:creationId xmlns:p14="http://schemas.microsoft.com/office/powerpoint/2010/main" val="36597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655464-D294-478A-9077-0D50AC3C6EB0}" type="datetimeFigureOut">
              <a:rPr lang="en-US" smtClean="0"/>
              <a:t>11/12/2022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4B1DF-DDEB-4B2D-B940-CB8E85A67DF6}" type="slidenum">
              <a:rPr lang="en-US" smtClean="0"/>
              <a:t>‹#›</a:t>
            </a:fld>
            <a:endParaRPr lang="en-US"/>
          </a:p>
        </p:txBody>
      </p:sp>
    </p:spTree>
    <p:extLst>
      <p:ext uri="{BB962C8B-B14F-4D97-AF65-F5344CB8AC3E}">
        <p14:creationId xmlns:p14="http://schemas.microsoft.com/office/powerpoint/2010/main" val="7097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55464-D294-478A-9077-0D50AC3C6EB0}" type="datetimeFigureOut">
              <a:rPr lang="en-US" smtClean="0"/>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4B1DF-DDEB-4B2D-B940-CB8E85A67DF6}" type="slidenum">
              <a:rPr lang="en-US" smtClean="0"/>
              <a:t>‹#›</a:t>
            </a:fld>
            <a:endParaRPr lang="en-US"/>
          </a:p>
        </p:txBody>
      </p:sp>
    </p:spTree>
    <p:extLst>
      <p:ext uri="{BB962C8B-B14F-4D97-AF65-F5344CB8AC3E}">
        <p14:creationId xmlns:p14="http://schemas.microsoft.com/office/powerpoint/2010/main" val="350306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655464-D294-478A-9077-0D50AC3C6EB0}"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4B1DF-DDEB-4B2D-B940-CB8E85A67DF6}" type="slidenum">
              <a:rPr lang="en-US" smtClean="0"/>
              <a:t>‹#›</a:t>
            </a:fld>
            <a:endParaRPr lang="en-US"/>
          </a:p>
        </p:txBody>
      </p:sp>
    </p:spTree>
    <p:extLst>
      <p:ext uri="{BB962C8B-B14F-4D97-AF65-F5344CB8AC3E}">
        <p14:creationId xmlns:p14="http://schemas.microsoft.com/office/powerpoint/2010/main" val="172197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655464-D294-478A-9077-0D50AC3C6EB0}"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4B1DF-DDEB-4B2D-B940-CB8E85A67DF6}" type="slidenum">
              <a:rPr lang="en-US" smtClean="0"/>
              <a:t>‹#›</a:t>
            </a:fld>
            <a:endParaRPr lang="en-US"/>
          </a:p>
        </p:txBody>
      </p:sp>
    </p:spTree>
    <p:extLst>
      <p:ext uri="{BB962C8B-B14F-4D97-AF65-F5344CB8AC3E}">
        <p14:creationId xmlns:p14="http://schemas.microsoft.com/office/powerpoint/2010/main" val="308205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55464-D294-478A-9077-0D50AC3C6EB0}" type="datetimeFigureOut">
              <a:rPr lang="en-US" smtClean="0"/>
              <a:t>11/12/2022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D44B1DF-DDEB-4B2D-B940-CB8E85A67DF6}" type="slidenum">
              <a:rPr lang="en-US" smtClean="0"/>
              <a:t>‹#›</a:t>
            </a:fld>
            <a:endParaRPr lang="en-US"/>
          </a:p>
        </p:txBody>
      </p:sp>
    </p:spTree>
    <p:extLst>
      <p:ext uri="{BB962C8B-B14F-4D97-AF65-F5344CB8AC3E}">
        <p14:creationId xmlns:p14="http://schemas.microsoft.com/office/powerpoint/2010/main" val="1317798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toastmaster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toastmasters.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EB89-0E2C-4E8E-8048-1EB9CB23FC98}"/>
              </a:ext>
            </a:extLst>
          </p:cNvPr>
          <p:cNvSpPr>
            <a:spLocks noGrp="1"/>
          </p:cNvSpPr>
          <p:nvPr>
            <p:ph type="ctrTitle"/>
          </p:nvPr>
        </p:nvSpPr>
        <p:spPr>
          <a:xfrm>
            <a:off x="1382597" y="4003046"/>
            <a:ext cx="9426806" cy="1101351"/>
          </a:xfrm>
        </p:spPr>
        <p:txBody>
          <a:bodyPr anchor="b">
            <a:normAutofit/>
          </a:bodyPr>
          <a:lstStyle/>
          <a:p>
            <a:r>
              <a:rPr lang="en-US" b="1" dirty="0"/>
              <a:t>Secretary Training</a:t>
            </a:r>
          </a:p>
        </p:txBody>
      </p:sp>
      <p:sp>
        <p:nvSpPr>
          <p:cNvPr id="3" name="Subtitle 2">
            <a:extLst>
              <a:ext uri="{FF2B5EF4-FFF2-40B4-BE49-F238E27FC236}">
                <a16:creationId xmlns:a16="http://schemas.microsoft.com/office/drawing/2014/main" id="{9BBE63A8-557F-4F32-B07D-512796B07567}"/>
              </a:ext>
            </a:extLst>
          </p:cNvPr>
          <p:cNvSpPr>
            <a:spLocks noGrp="1"/>
          </p:cNvSpPr>
          <p:nvPr>
            <p:ph type="subTitle" idx="1"/>
          </p:nvPr>
        </p:nvSpPr>
        <p:spPr>
          <a:xfrm>
            <a:off x="1240357" y="5451038"/>
            <a:ext cx="9426806" cy="564199"/>
          </a:xfrm>
        </p:spPr>
        <p:txBody>
          <a:bodyPr>
            <a:normAutofit/>
          </a:bodyPr>
          <a:lstStyle/>
          <a:p>
            <a:endParaRPr lang="en-US" sz="2200" dirty="0">
              <a:highlight>
                <a:srgbClr val="FFFF00"/>
              </a:highlight>
            </a:endParaRPr>
          </a:p>
        </p:txBody>
      </p:sp>
      <p:pic>
        <p:nvPicPr>
          <p:cNvPr id="1026" name="Picture 2">
            <a:extLst>
              <a:ext uri="{FF2B5EF4-FFF2-40B4-BE49-F238E27FC236}">
                <a16:creationId xmlns:a16="http://schemas.microsoft.com/office/drawing/2014/main" id="{3D0BD5B8-B480-4A2A-849C-7F28FA7C9E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37" r="-1" b="7545"/>
          <a:stretch/>
        </p:blipFill>
        <p:spPr bwMode="auto">
          <a:xfrm>
            <a:off x="4861560" y="1237798"/>
            <a:ext cx="246888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31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7982D4-B38B-45FC-AD2E-5E67C255356F}"/>
              </a:ext>
            </a:extLst>
          </p:cNvPr>
          <p:cNvPicPr>
            <a:picLocks noChangeAspect="1"/>
          </p:cNvPicPr>
          <p:nvPr/>
        </p:nvPicPr>
        <p:blipFill>
          <a:blip r:embed="rId2"/>
          <a:stretch>
            <a:fillRect/>
          </a:stretch>
        </p:blipFill>
        <p:spPr>
          <a:xfrm>
            <a:off x="0" y="781467"/>
            <a:ext cx="12192000" cy="5295066"/>
          </a:xfrm>
          <a:prstGeom prst="rect">
            <a:avLst/>
          </a:prstGeom>
        </p:spPr>
      </p:pic>
    </p:spTree>
    <p:extLst>
      <p:ext uri="{BB962C8B-B14F-4D97-AF65-F5344CB8AC3E}">
        <p14:creationId xmlns:p14="http://schemas.microsoft.com/office/powerpoint/2010/main" val="119875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98F242-1ED6-4FBD-A82C-E805ED65B948}"/>
              </a:ext>
            </a:extLst>
          </p:cNvPr>
          <p:cNvPicPr>
            <a:picLocks noChangeAspect="1"/>
          </p:cNvPicPr>
          <p:nvPr/>
        </p:nvPicPr>
        <p:blipFill>
          <a:blip r:embed="rId2"/>
          <a:stretch>
            <a:fillRect/>
          </a:stretch>
        </p:blipFill>
        <p:spPr>
          <a:xfrm>
            <a:off x="0" y="789626"/>
            <a:ext cx="12192000" cy="5278748"/>
          </a:xfrm>
          <a:prstGeom prst="rect">
            <a:avLst/>
          </a:prstGeom>
        </p:spPr>
      </p:pic>
    </p:spTree>
    <p:extLst>
      <p:ext uri="{BB962C8B-B14F-4D97-AF65-F5344CB8AC3E}">
        <p14:creationId xmlns:p14="http://schemas.microsoft.com/office/powerpoint/2010/main" val="63355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864313-13D8-4E41-993D-7742CC6968A9}"/>
              </a:ext>
            </a:extLst>
          </p:cNvPr>
          <p:cNvPicPr>
            <a:picLocks noChangeAspect="1"/>
          </p:cNvPicPr>
          <p:nvPr/>
        </p:nvPicPr>
        <p:blipFill>
          <a:blip r:embed="rId2"/>
          <a:stretch>
            <a:fillRect/>
          </a:stretch>
        </p:blipFill>
        <p:spPr>
          <a:xfrm>
            <a:off x="0" y="1074018"/>
            <a:ext cx="12192000" cy="5418221"/>
          </a:xfrm>
          <a:prstGeom prst="rect">
            <a:avLst/>
          </a:prstGeom>
        </p:spPr>
      </p:pic>
    </p:spTree>
    <p:extLst>
      <p:ext uri="{BB962C8B-B14F-4D97-AF65-F5344CB8AC3E}">
        <p14:creationId xmlns:p14="http://schemas.microsoft.com/office/powerpoint/2010/main" val="296114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640A-312D-4311-B424-B559C49FF212}"/>
              </a:ext>
            </a:extLst>
          </p:cNvPr>
          <p:cNvSpPr>
            <a:spLocks noGrp="1"/>
          </p:cNvSpPr>
          <p:nvPr>
            <p:ph type="title"/>
          </p:nvPr>
        </p:nvSpPr>
        <p:spPr/>
        <p:txBody>
          <a:bodyPr/>
          <a:lstStyle/>
          <a:p>
            <a:r>
              <a:rPr lang="en-US" b="1" dirty="0"/>
              <a:t>Responsibilities</a:t>
            </a:r>
          </a:p>
        </p:txBody>
      </p:sp>
      <p:sp>
        <p:nvSpPr>
          <p:cNvPr id="3" name="Content Placeholder 2">
            <a:extLst>
              <a:ext uri="{FF2B5EF4-FFF2-40B4-BE49-F238E27FC236}">
                <a16:creationId xmlns:a16="http://schemas.microsoft.com/office/drawing/2014/main" id="{67FB7180-B21B-4D0F-939A-38E02603E07C}"/>
              </a:ext>
            </a:extLst>
          </p:cNvPr>
          <p:cNvSpPr>
            <a:spLocks noGrp="1"/>
          </p:cNvSpPr>
          <p:nvPr>
            <p:ph idx="1"/>
          </p:nvPr>
        </p:nvSpPr>
        <p:spPr/>
        <p:txBody>
          <a:bodyPr>
            <a:normAutofit/>
          </a:bodyPr>
          <a:lstStyle/>
          <a:p>
            <a:pPr lvl="1"/>
            <a:r>
              <a:rPr lang="en-US" sz="2400" dirty="0"/>
              <a:t>Take the minutes at the executive committee meeting.</a:t>
            </a:r>
          </a:p>
          <a:p>
            <a:pPr lvl="1"/>
            <a:r>
              <a:rPr lang="en-US" sz="2400" dirty="0"/>
              <a:t> Maintain all club files in the cloud or on thumb drive or on paper depending on how the club handles the information.   Back up the thumb drive before passing it onto the next secretary.</a:t>
            </a:r>
          </a:p>
          <a:p>
            <a:pPr lvl="1"/>
            <a:r>
              <a:rPr lang="en-US" sz="2400" dirty="0"/>
              <a:t>Handle any club correspondence.</a:t>
            </a:r>
          </a:p>
          <a:p>
            <a:pPr lvl="1"/>
            <a:endParaRPr lang="en-US" sz="2400" dirty="0"/>
          </a:p>
          <a:p>
            <a:pPr lvl="1"/>
            <a:endParaRPr lang="en-US" sz="2400" dirty="0"/>
          </a:p>
          <a:p>
            <a:pPr lvl="1"/>
            <a:endParaRPr lang="en-US" sz="2400" dirty="0"/>
          </a:p>
          <a:p>
            <a:pPr lvl="1"/>
            <a:endParaRPr lang="en-US" sz="2400" dirty="0"/>
          </a:p>
          <a:p>
            <a:endParaRPr lang="en-US" dirty="0"/>
          </a:p>
        </p:txBody>
      </p:sp>
    </p:spTree>
    <p:extLst>
      <p:ext uri="{BB962C8B-B14F-4D97-AF65-F5344CB8AC3E}">
        <p14:creationId xmlns:p14="http://schemas.microsoft.com/office/powerpoint/2010/main" val="422155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3998-1BA0-4982-B70B-3A49CF6FC5B9}"/>
              </a:ext>
            </a:extLst>
          </p:cNvPr>
          <p:cNvSpPr>
            <a:spLocks noGrp="1"/>
          </p:cNvSpPr>
          <p:nvPr>
            <p:ph type="title"/>
          </p:nvPr>
        </p:nvSpPr>
        <p:spPr/>
        <p:txBody>
          <a:bodyPr/>
          <a:lstStyle/>
          <a:p>
            <a:r>
              <a:rPr lang="en-US" b="1" dirty="0"/>
              <a:t>Questions/Discussions</a:t>
            </a:r>
          </a:p>
        </p:txBody>
      </p:sp>
      <p:sp>
        <p:nvSpPr>
          <p:cNvPr id="3" name="Content Placeholder 2">
            <a:extLst>
              <a:ext uri="{FF2B5EF4-FFF2-40B4-BE49-F238E27FC236}">
                <a16:creationId xmlns:a16="http://schemas.microsoft.com/office/drawing/2014/main" id="{2CEF0DD7-DDC9-4FE1-BD06-78E0C946E5CA}"/>
              </a:ext>
            </a:extLst>
          </p:cNvPr>
          <p:cNvSpPr>
            <a:spLocks noGrp="1"/>
          </p:cNvSpPr>
          <p:nvPr>
            <p:ph idx="1"/>
          </p:nvPr>
        </p:nvSpPr>
        <p:spPr/>
        <p:txBody>
          <a:bodyPr>
            <a:normAutofit/>
          </a:bodyPr>
          <a:lstStyle/>
          <a:p>
            <a:endParaRPr lang="en-US" dirty="0"/>
          </a:p>
          <a:p>
            <a:r>
              <a:rPr lang="en-US" sz="2400" dirty="0"/>
              <a:t>Your experiences as Secretary</a:t>
            </a:r>
          </a:p>
          <a:p>
            <a:r>
              <a:rPr lang="en-US" sz="2400" dirty="0"/>
              <a:t>Questions as a first time Secretary</a:t>
            </a:r>
          </a:p>
          <a:p>
            <a:r>
              <a:rPr lang="en-US" sz="2400" dirty="0"/>
              <a:t>Best Practices</a:t>
            </a:r>
          </a:p>
          <a:p>
            <a:r>
              <a:rPr lang="en-US" sz="2400" dirty="0"/>
              <a:t>Ideas for handling the responsibilities in a virtual/</a:t>
            </a:r>
            <a:r>
              <a:rPr lang="en-US" sz="2400"/>
              <a:t>hybrid world</a:t>
            </a:r>
            <a:endParaRPr lang="en-US" sz="2400" dirty="0"/>
          </a:p>
          <a:p>
            <a:endParaRPr lang="en-US" dirty="0"/>
          </a:p>
          <a:p>
            <a:pPr marL="0" indent="0">
              <a:buNone/>
            </a:pPr>
            <a:r>
              <a:rPr lang="en-US" dirty="0"/>
              <a:t> </a:t>
            </a:r>
          </a:p>
        </p:txBody>
      </p:sp>
    </p:spTree>
    <p:extLst>
      <p:ext uri="{BB962C8B-B14F-4D97-AF65-F5344CB8AC3E}">
        <p14:creationId xmlns:p14="http://schemas.microsoft.com/office/powerpoint/2010/main" val="262758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640A-312D-4311-B424-B559C49FF212}"/>
              </a:ext>
            </a:extLst>
          </p:cNvPr>
          <p:cNvSpPr>
            <a:spLocks noGrp="1"/>
          </p:cNvSpPr>
          <p:nvPr>
            <p:ph type="title"/>
          </p:nvPr>
        </p:nvSpPr>
        <p:spPr/>
        <p:txBody>
          <a:bodyPr/>
          <a:lstStyle/>
          <a:p>
            <a:r>
              <a:rPr lang="en-US" b="1" dirty="0"/>
              <a:t>Trainer for the session</a:t>
            </a:r>
          </a:p>
        </p:txBody>
      </p:sp>
      <p:sp>
        <p:nvSpPr>
          <p:cNvPr id="3" name="Content Placeholder 2">
            <a:extLst>
              <a:ext uri="{FF2B5EF4-FFF2-40B4-BE49-F238E27FC236}">
                <a16:creationId xmlns:a16="http://schemas.microsoft.com/office/drawing/2014/main" id="{67FB7180-B21B-4D0F-939A-38E02603E07C}"/>
              </a:ext>
            </a:extLst>
          </p:cNvPr>
          <p:cNvSpPr>
            <a:spLocks noGrp="1"/>
          </p:cNvSpPr>
          <p:nvPr>
            <p:ph idx="1"/>
          </p:nvPr>
        </p:nvSpPr>
        <p:spPr>
          <a:xfrm>
            <a:off x="504826" y="1247775"/>
            <a:ext cx="8769176" cy="4793587"/>
          </a:xfrm>
        </p:spPr>
        <p:txBody>
          <a:bodyPr>
            <a:normAutofit/>
          </a:bodyPr>
          <a:lstStyle/>
          <a:p>
            <a:pPr lvl="1"/>
            <a:endParaRPr lang="en-US" dirty="0"/>
          </a:p>
          <a:p>
            <a:pPr lvl="1"/>
            <a:r>
              <a:rPr lang="en-US" sz="2400" b="1" dirty="0"/>
              <a:t> Kathy Schnur, DTM(Distinguished Toastmaster)</a:t>
            </a:r>
          </a:p>
          <a:p>
            <a:pPr lvl="1"/>
            <a:r>
              <a:rPr lang="en-US" sz="2400" dirty="0"/>
              <a:t>Member Since: April,  2010</a:t>
            </a:r>
          </a:p>
          <a:p>
            <a:pPr lvl="1"/>
            <a:r>
              <a:rPr lang="en-US" sz="2400" dirty="0"/>
              <a:t>Area Governor: 2013-2014</a:t>
            </a:r>
          </a:p>
          <a:p>
            <a:pPr lvl="1"/>
            <a:r>
              <a:rPr lang="en-US" sz="2400" dirty="0"/>
              <a:t>Current member of District 30 clubs:</a:t>
            </a:r>
          </a:p>
          <a:p>
            <a:pPr lvl="2"/>
            <a:r>
              <a:rPr lang="en-US" sz="2400" dirty="0"/>
              <a:t>Toast of UL (Home club)</a:t>
            </a:r>
          </a:p>
          <a:p>
            <a:pPr lvl="2"/>
            <a:r>
              <a:rPr lang="en-US" sz="2400" dirty="0"/>
              <a:t>Speakers of the House</a:t>
            </a:r>
          </a:p>
          <a:p>
            <a:pPr lvl="2"/>
            <a:r>
              <a:rPr lang="en-US" sz="2400" dirty="0"/>
              <a:t>Secret to Success</a:t>
            </a:r>
          </a:p>
          <a:p>
            <a:pPr marL="457200" lvl="1" indent="0">
              <a:buNone/>
            </a:pPr>
            <a:endParaRPr lang="en-US" dirty="0"/>
          </a:p>
          <a:p>
            <a:pPr lvl="0"/>
            <a:endParaRPr lang="en-US" dirty="0"/>
          </a:p>
          <a:p>
            <a:endParaRPr lang="en-US" dirty="0"/>
          </a:p>
          <a:p>
            <a:pPr lvl="0"/>
            <a:endParaRPr lang="en-US" dirty="0"/>
          </a:p>
          <a:p>
            <a:endParaRPr lang="en-US" dirty="0"/>
          </a:p>
        </p:txBody>
      </p:sp>
    </p:spTree>
    <p:extLst>
      <p:ext uri="{BB962C8B-B14F-4D97-AF65-F5344CB8AC3E}">
        <p14:creationId xmlns:p14="http://schemas.microsoft.com/office/powerpoint/2010/main" val="383957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46E2-1975-4F40-B755-FDEC0937329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8479631-9F53-40D8-9169-2F35D96EEA51}"/>
              </a:ext>
            </a:extLst>
          </p:cNvPr>
          <p:cNvSpPr>
            <a:spLocks noGrp="1"/>
          </p:cNvSpPr>
          <p:nvPr>
            <p:ph idx="1"/>
          </p:nvPr>
        </p:nvSpPr>
        <p:spPr/>
        <p:txBody>
          <a:bodyPr/>
          <a:lstStyle/>
          <a:p>
            <a:r>
              <a:rPr lang="en-US" dirty="0"/>
              <a:t>1</a:t>
            </a:r>
            <a:r>
              <a:rPr lang="en-US" sz="2400" dirty="0"/>
              <a:t>. Review of Secretary Responsibilities</a:t>
            </a:r>
          </a:p>
          <a:p>
            <a:endParaRPr lang="en-US" sz="2400" dirty="0"/>
          </a:p>
          <a:p>
            <a:r>
              <a:rPr lang="en-US" sz="2400" dirty="0"/>
              <a:t>2. Questions and Discussion on the Secretary Role </a:t>
            </a:r>
          </a:p>
        </p:txBody>
      </p:sp>
    </p:spTree>
    <p:extLst>
      <p:ext uri="{BB962C8B-B14F-4D97-AF65-F5344CB8AC3E}">
        <p14:creationId xmlns:p14="http://schemas.microsoft.com/office/powerpoint/2010/main" val="12782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640A-312D-4311-B424-B559C49FF212}"/>
              </a:ext>
            </a:extLst>
          </p:cNvPr>
          <p:cNvSpPr>
            <a:spLocks noGrp="1"/>
          </p:cNvSpPr>
          <p:nvPr>
            <p:ph type="title"/>
          </p:nvPr>
        </p:nvSpPr>
        <p:spPr/>
        <p:txBody>
          <a:bodyPr/>
          <a:lstStyle/>
          <a:p>
            <a:r>
              <a:rPr lang="en-US" b="1" dirty="0"/>
              <a:t>Responsibilities</a:t>
            </a:r>
          </a:p>
        </p:txBody>
      </p:sp>
      <p:sp>
        <p:nvSpPr>
          <p:cNvPr id="3" name="Content Placeholder 2">
            <a:extLst>
              <a:ext uri="{FF2B5EF4-FFF2-40B4-BE49-F238E27FC236}">
                <a16:creationId xmlns:a16="http://schemas.microsoft.com/office/drawing/2014/main" id="{67FB7180-B21B-4D0F-939A-38E02603E07C}"/>
              </a:ext>
            </a:extLst>
          </p:cNvPr>
          <p:cNvSpPr>
            <a:spLocks noGrp="1"/>
          </p:cNvSpPr>
          <p:nvPr>
            <p:ph idx="1"/>
          </p:nvPr>
        </p:nvSpPr>
        <p:spPr/>
        <p:txBody>
          <a:bodyPr>
            <a:normAutofit/>
          </a:bodyPr>
          <a:lstStyle/>
          <a:p>
            <a:pPr lvl="0"/>
            <a:r>
              <a:rPr lang="en-US" dirty="0"/>
              <a:t> </a:t>
            </a:r>
            <a:r>
              <a:rPr lang="en-US" sz="2400" dirty="0"/>
              <a:t>Secretary responsibilities are listed in the Club Officer Handbook on pages 34-37.   This is available online at </a:t>
            </a:r>
            <a:r>
              <a:rPr lang="en-US" sz="2400" u="sng" dirty="0">
                <a:solidFill>
                  <a:schemeClr val="tx1"/>
                </a:solidFill>
                <a:hlinkClick r:id="rId2">
                  <a:extLst>
                    <a:ext uri="{A12FA001-AC4F-418D-AE19-62706E023703}">
                      <ahyp:hlinkClr xmlns:ahyp="http://schemas.microsoft.com/office/drawing/2018/hyperlinkcolor" val="tx"/>
                    </a:ext>
                  </a:extLst>
                </a:hlinkClick>
              </a:rPr>
              <a:t>www.toastmasters.org</a:t>
            </a:r>
            <a:r>
              <a:rPr lang="en-US" sz="2400" dirty="0">
                <a:solidFill>
                  <a:schemeClr val="tx1"/>
                </a:solidFill>
              </a:rPr>
              <a:t> </a:t>
            </a:r>
            <a:r>
              <a:rPr lang="en-US" sz="2400" dirty="0"/>
              <a:t>and search for “Club Officer Handbook”.</a:t>
            </a:r>
          </a:p>
          <a:p>
            <a:pPr marL="0" lvl="0" indent="0">
              <a:buNone/>
            </a:pPr>
            <a:endParaRPr lang="en-US" sz="2400" dirty="0"/>
          </a:p>
          <a:p>
            <a:r>
              <a:rPr lang="en-US" sz="2400" dirty="0"/>
              <a:t>Support the Vice-President of Education as base camp manager in Pathways by approving education requests if the VP-Education is unable to do so. </a:t>
            </a:r>
            <a:endParaRPr lang="en-US" dirty="0"/>
          </a:p>
          <a:p>
            <a:endParaRPr lang="en-US" dirty="0"/>
          </a:p>
          <a:p>
            <a:pPr lvl="0"/>
            <a:endParaRPr lang="en-US" dirty="0"/>
          </a:p>
          <a:p>
            <a:endParaRPr lang="en-US" dirty="0"/>
          </a:p>
        </p:txBody>
      </p:sp>
    </p:spTree>
    <p:extLst>
      <p:ext uri="{BB962C8B-B14F-4D97-AF65-F5344CB8AC3E}">
        <p14:creationId xmlns:p14="http://schemas.microsoft.com/office/powerpoint/2010/main" val="263725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640A-312D-4311-B424-B559C49FF212}"/>
              </a:ext>
            </a:extLst>
          </p:cNvPr>
          <p:cNvSpPr>
            <a:spLocks noGrp="1"/>
          </p:cNvSpPr>
          <p:nvPr>
            <p:ph type="title"/>
          </p:nvPr>
        </p:nvSpPr>
        <p:spPr/>
        <p:txBody>
          <a:bodyPr/>
          <a:lstStyle/>
          <a:p>
            <a:r>
              <a:rPr lang="en-US" b="1" dirty="0"/>
              <a:t>Responsibilities</a:t>
            </a:r>
          </a:p>
        </p:txBody>
      </p:sp>
      <p:sp>
        <p:nvSpPr>
          <p:cNvPr id="3" name="Content Placeholder 2">
            <a:extLst>
              <a:ext uri="{FF2B5EF4-FFF2-40B4-BE49-F238E27FC236}">
                <a16:creationId xmlns:a16="http://schemas.microsoft.com/office/drawing/2014/main" id="{67FB7180-B21B-4D0F-939A-38E02603E07C}"/>
              </a:ext>
            </a:extLst>
          </p:cNvPr>
          <p:cNvSpPr>
            <a:spLocks noGrp="1"/>
          </p:cNvSpPr>
          <p:nvPr>
            <p:ph idx="1"/>
          </p:nvPr>
        </p:nvSpPr>
        <p:spPr/>
        <p:txBody>
          <a:bodyPr>
            <a:normAutofit lnSpcReduction="10000"/>
          </a:bodyPr>
          <a:lstStyle/>
          <a:p>
            <a:pPr lvl="1"/>
            <a:endParaRPr lang="en-US" dirty="0"/>
          </a:p>
          <a:p>
            <a:pPr lvl="1"/>
            <a:r>
              <a:rPr lang="en-US" sz="2400" dirty="0"/>
              <a:t>Discuss the secretary responsibilities for the club with the  current secretary and then at the end of the year with the next secretary.</a:t>
            </a:r>
          </a:p>
          <a:p>
            <a:pPr lvl="1"/>
            <a:r>
              <a:rPr lang="en-US" sz="2400" dirty="0"/>
              <a:t>Greet members and guests as they join the virtual/hybrid meeting. Obtained email information from any guests.  </a:t>
            </a:r>
          </a:p>
          <a:p>
            <a:pPr lvl="1"/>
            <a:r>
              <a:rPr lang="en-US" sz="2400" dirty="0"/>
              <a:t>Keep the club officer list current in Toastmasters International.  The list is updated in Leadership Central in May after the club elections.  </a:t>
            </a:r>
          </a:p>
          <a:p>
            <a:pPr lvl="1"/>
            <a:endParaRPr lang="en-US" sz="2400" dirty="0"/>
          </a:p>
          <a:p>
            <a:pPr lvl="1"/>
            <a:endParaRPr lang="en-US" sz="2400" dirty="0"/>
          </a:p>
          <a:p>
            <a:pPr lvl="1"/>
            <a:endParaRPr lang="en-US" sz="2400" dirty="0"/>
          </a:p>
          <a:p>
            <a:endParaRPr lang="en-US" dirty="0"/>
          </a:p>
        </p:txBody>
      </p:sp>
    </p:spTree>
    <p:extLst>
      <p:ext uri="{BB962C8B-B14F-4D97-AF65-F5344CB8AC3E}">
        <p14:creationId xmlns:p14="http://schemas.microsoft.com/office/powerpoint/2010/main" val="129877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2496-7BEA-4490-A3FE-9C949179E767}"/>
              </a:ext>
            </a:extLst>
          </p:cNvPr>
          <p:cNvSpPr>
            <a:spLocks noGrp="1"/>
          </p:cNvSpPr>
          <p:nvPr>
            <p:ph type="title"/>
          </p:nvPr>
        </p:nvSpPr>
        <p:spPr/>
        <p:txBody>
          <a:bodyPr>
            <a:normAutofit fontScale="90000"/>
          </a:bodyPr>
          <a:lstStyle/>
          <a:p>
            <a:r>
              <a:rPr lang="en-US" dirty="0"/>
              <a:t>How to update club officer list on </a:t>
            </a:r>
            <a:r>
              <a:rPr lang="en-US" dirty="0">
                <a:hlinkClick r:id="rId2"/>
              </a:rPr>
              <a:t>www.toastmasters.org</a:t>
            </a:r>
            <a:r>
              <a:rPr lang="en-US" dirty="0"/>
              <a:t>  - Due by May 31st</a:t>
            </a:r>
          </a:p>
        </p:txBody>
      </p:sp>
      <p:sp>
        <p:nvSpPr>
          <p:cNvPr id="3" name="Content Placeholder 2">
            <a:extLst>
              <a:ext uri="{FF2B5EF4-FFF2-40B4-BE49-F238E27FC236}">
                <a16:creationId xmlns:a16="http://schemas.microsoft.com/office/drawing/2014/main" id="{E2C0F114-5BA8-4266-9E9B-5B89E4C98490}"/>
              </a:ext>
            </a:extLst>
          </p:cNvPr>
          <p:cNvSpPr>
            <a:spLocks noGrp="1"/>
          </p:cNvSpPr>
          <p:nvPr>
            <p:ph idx="1"/>
          </p:nvPr>
        </p:nvSpPr>
        <p:spPr/>
        <p:txBody>
          <a:bodyPr/>
          <a:lstStyle/>
          <a:p>
            <a:r>
              <a:rPr lang="en-US" dirty="0"/>
              <a:t>Log onto </a:t>
            </a:r>
            <a:r>
              <a:rPr lang="en-US" dirty="0">
                <a:hlinkClick r:id="rId2"/>
              </a:rPr>
              <a:t>www.toastmasters.org</a:t>
            </a:r>
            <a:endParaRPr lang="en-US" dirty="0"/>
          </a:p>
          <a:p>
            <a:r>
              <a:rPr lang="en-US" dirty="0"/>
              <a:t>Click on Leadership Central</a:t>
            </a:r>
          </a:p>
          <a:p>
            <a:r>
              <a:rPr lang="en-US" dirty="0"/>
              <a:t>Click on Club Central</a:t>
            </a:r>
          </a:p>
          <a:p>
            <a:r>
              <a:rPr lang="en-US" dirty="0"/>
              <a:t>Scroll down until you find “Club Officer Assignment” and click on it.</a:t>
            </a:r>
          </a:p>
          <a:p>
            <a:r>
              <a:rPr lang="en-US" dirty="0"/>
              <a:t>Using the Drop down arrows, select the member name for each role.</a:t>
            </a:r>
          </a:p>
          <a:p>
            <a:r>
              <a:rPr lang="en-US" dirty="0"/>
              <a:t>Using the calendar icon, enter the start date and end date.(The toastmaster year is 7/1/xx to 6/30/xx +1 for example: 7/1/22 start date, 6/30/23 end date</a:t>
            </a:r>
          </a:p>
          <a:p>
            <a:r>
              <a:rPr lang="en-US" dirty="0"/>
              <a:t>Scroll down to the end and click on save.</a:t>
            </a:r>
          </a:p>
          <a:p>
            <a:r>
              <a:rPr lang="en-US" dirty="0"/>
              <a:t>See screen shots below.</a:t>
            </a:r>
          </a:p>
          <a:p>
            <a:endParaRPr lang="en-US" dirty="0"/>
          </a:p>
        </p:txBody>
      </p:sp>
    </p:spTree>
    <p:extLst>
      <p:ext uri="{BB962C8B-B14F-4D97-AF65-F5344CB8AC3E}">
        <p14:creationId xmlns:p14="http://schemas.microsoft.com/office/powerpoint/2010/main" val="369640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EC4D8F-5990-4276-BED8-44B8CBA56B62}"/>
              </a:ext>
            </a:extLst>
          </p:cNvPr>
          <p:cNvPicPr>
            <a:picLocks noChangeAspect="1"/>
          </p:cNvPicPr>
          <p:nvPr/>
        </p:nvPicPr>
        <p:blipFill>
          <a:blip r:embed="rId2"/>
          <a:stretch>
            <a:fillRect/>
          </a:stretch>
        </p:blipFill>
        <p:spPr>
          <a:xfrm>
            <a:off x="-136472" y="257176"/>
            <a:ext cx="12328472" cy="6274196"/>
          </a:xfrm>
          <a:prstGeom prst="rect">
            <a:avLst/>
          </a:prstGeom>
        </p:spPr>
      </p:pic>
    </p:spTree>
    <p:extLst>
      <p:ext uri="{BB962C8B-B14F-4D97-AF65-F5344CB8AC3E}">
        <p14:creationId xmlns:p14="http://schemas.microsoft.com/office/powerpoint/2010/main" val="155477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7F8E29-833F-4843-B7C5-CC1830342E19}"/>
              </a:ext>
            </a:extLst>
          </p:cNvPr>
          <p:cNvPicPr>
            <a:picLocks noChangeAspect="1"/>
          </p:cNvPicPr>
          <p:nvPr/>
        </p:nvPicPr>
        <p:blipFill>
          <a:blip r:embed="rId2"/>
          <a:stretch>
            <a:fillRect/>
          </a:stretch>
        </p:blipFill>
        <p:spPr>
          <a:xfrm>
            <a:off x="0" y="432552"/>
            <a:ext cx="12192000" cy="5992896"/>
          </a:xfrm>
          <a:prstGeom prst="rect">
            <a:avLst/>
          </a:prstGeom>
        </p:spPr>
      </p:pic>
    </p:spTree>
    <p:extLst>
      <p:ext uri="{BB962C8B-B14F-4D97-AF65-F5344CB8AC3E}">
        <p14:creationId xmlns:p14="http://schemas.microsoft.com/office/powerpoint/2010/main" val="197407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E2FC12-A95F-4835-A787-E2910346FD61}"/>
              </a:ext>
            </a:extLst>
          </p:cNvPr>
          <p:cNvPicPr>
            <a:picLocks noChangeAspect="1"/>
          </p:cNvPicPr>
          <p:nvPr/>
        </p:nvPicPr>
        <p:blipFill>
          <a:blip r:embed="rId2"/>
          <a:stretch>
            <a:fillRect/>
          </a:stretch>
        </p:blipFill>
        <p:spPr>
          <a:xfrm>
            <a:off x="0" y="452549"/>
            <a:ext cx="12192000" cy="5952901"/>
          </a:xfrm>
          <a:prstGeom prst="rect">
            <a:avLst/>
          </a:prstGeom>
        </p:spPr>
      </p:pic>
    </p:spTree>
    <p:extLst>
      <p:ext uri="{BB962C8B-B14F-4D97-AF65-F5344CB8AC3E}">
        <p14:creationId xmlns:p14="http://schemas.microsoft.com/office/powerpoint/2010/main" val="26101771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380</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Wingdings 3</vt:lpstr>
      <vt:lpstr>Facet</vt:lpstr>
      <vt:lpstr>Secretary Training</vt:lpstr>
      <vt:lpstr>Trainer for the session</vt:lpstr>
      <vt:lpstr>Agenda:</vt:lpstr>
      <vt:lpstr>Responsibilities</vt:lpstr>
      <vt:lpstr>Responsibilities</vt:lpstr>
      <vt:lpstr>How to update club officer list on www.toastmasters.org  - Due by May 31st</vt:lpstr>
      <vt:lpstr>PowerPoint Presentation</vt:lpstr>
      <vt:lpstr>PowerPoint Presentation</vt:lpstr>
      <vt:lpstr>PowerPoint Presentation</vt:lpstr>
      <vt:lpstr>PowerPoint Presentation</vt:lpstr>
      <vt:lpstr>PowerPoint Presentation</vt:lpstr>
      <vt:lpstr>PowerPoint Presentation</vt:lpstr>
      <vt:lpstr>Responsibilities</vt:lpstr>
      <vt:lpstr>Questions/Discussions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Secretary Training</dc:title>
  <dc:creator>Schnur, Kathryn M.</dc:creator>
  <cp:lastModifiedBy>Schnur, Kathryn M.</cp:lastModifiedBy>
  <cp:revision>24</cp:revision>
  <dcterms:created xsi:type="dcterms:W3CDTF">2020-12-04T03:06:40Z</dcterms:created>
  <dcterms:modified xsi:type="dcterms:W3CDTF">2022-11-12T20:24:25Z</dcterms:modified>
</cp:coreProperties>
</file>